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79"/>
  </p:notesMasterIdLst>
  <p:sldIdLst>
    <p:sldId id="256" r:id="rId2"/>
    <p:sldId id="272" r:id="rId3"/>
    <p:sldId id="273" r:id="rId4"/>
    <p:sldId id="278" r:id="rId5"/>
    <p:sldId id="520" r:id="rId6"/>
    <p:sldId id="522" r:id="rId7"/>
    <p:sldId id="525" r:id="rId8"/>
    <p:sldId id="526" r:id="rId9"/>
    <p:sldId id="527" r:id="rId10"/>
    <p:sldId id="303" r:id="rId11"/>
    <p:sldId id="523" r:id="rId12"/>
    <p:sldId id="275" r:id="rId13"/>
    <p:sldId id="280" r:id="rId14"/>
    <p:sldId id="274" r:id="rId15"/>
    <p:sldId id="277" r:id="rId16"/>
    <p:sldId id="304" r:id="rId17"/>
    <p:sldId id="260" r:id="rId18"/>
    <p:sldId id="283" r:id="rId19"/>
    <p:sldId id="284" r:id="rId20"/>
    <p:sldId id="285" r:id="rId21"/>
    <p:sldId id="286" r:id="rId22"/>
    <p:sldId id="287" r:id="rId23"/>
    <p:sldId id="265" r:id="rId24"/>
    <p:sldId id="305" r:id="rId25"/>
    <p:sldId id="257" r:id="rId26"/>
    <p:sldId id="267" r:id="rId27"/>
    <p:sldId id="291" r:id="rId28"/>
    <p:sldId id="297" r:id="rId29"/>
    <p:sldId id="298" r:id="rId30"/>
    <p:sldId id="295" r:id="rId31"/>
    <p:sldId id="299" r:id="rId32"/>
    <p:sldId id="269" r:id="rId33"/>
    <p:sldId id="268" r:id="rId34"/>
    <p:sldId id="296" r:id="rId35"/>
    <p:sldId id="300" r:id="rId36"/>
    <p:sldId id="302" r:id="rId37"/>
    <p:sldId id="261" r:id="rId38"/>
    <p:sldId id="307" r:id="rId39"/>
    <p:sldId id="308" r:id="rId40"/>
    <p:sldId id="528" r:id="rId41"/>
    <p:sldId id="290" r:id="rId42"/>
    <p:sldId id="292" r:id="rId43"/>
    <p:sldId id="293" r:id="rId44"/>
    <p:sldId id="314" r:id="rId45"/>
    <p:sldId id="276" r:id="rId46"/>
    <p:sldId id="309" r:id="rId47"/>
    <p:sldId id="315" r:id="rId48"/>
    <p:sldId id="301" r:id="rId49"/>
    <p:sldId id="310" r:id="rId50"/>
    <p:sldId id="311" r:id="rId51"/>
    <p:sldId id="316" r:id="rId52"/>
    <p:sldId id="317" r:id="rId53"/>
    <p:sldId id="318" r:id="rId54"/>
    <p:sldId id="319" r:id="rId55"/>
    <p:sldId id="312" r:id="rId56"/>
    <p:sldId id="313" r:id="rId57"/>
    <p:sldId id="321" r:id="rId58"/>
    <p:sldId id="322" r:id="rId59"/>
    <p:sldId id="529" r:id="rId60"/>
    <p:sldId id="323" r:id="rId61"/>
    <p:sldId id="324" r:id="rId62"/>
    <p:sldId id="325" r:id="rId63"/>
    <p:sldId id="530" r:id="rId64"/>
    <p:sldId id="326" r:id="rId65"/>
    <p:sldId id="327" r:id="rId66"/>
    <p:sldId id="328" r:id="rId67"/>
    <p:sldId id="329" r:id="rId68"/>
    <p:sldId id="330" r:id="rId69"/>
    <p:sldId id="331" r:id="rId70"/>
    <p:sldId id="531" r:id="rId71"/>
    <p:sldId id="332" r:id="rId72"/>
    <p:sldId id="333" r:id="rId73"/>
    <p:sldId id="533" r:id="rId74"/>
    <p:sldId id="334" r:id="rId75"/>
    <p:sldId id="335" r:id="rId76"/>
    <p:sldId id="535" r:id="rId77"/>
    <p:sldId id="28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87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4"/>
  </p:normalViewPr>
  <p:slideViewPr>
    <p:cSldViewPr snapToGrid="0" snapToObjects="1">
      <p:cViewPr varScale="1">
        <p:scale>
          <a:sx n="108" d="100"/>
          <a:sy n="108" d="100"/>
        </p:scale>
        <p:origin x="496"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notesMaster" Target="notesMasters/notesMaster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presProps" Target="pres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9F98A-03AD-124F-86C4-BD0069157CE3}"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9A784-C27A-A341-9718-2ADCBEB661C4}" type="slidenum">
              <a:rPr lang="en-US" smtClean="0"/>
              <a:t>‹#›</a:t>
            </a:fld>
            <a:endParaRPr lang="en-US"/>
          </a:p>
        </p:txBody>
      </p:sp>
    </p:spTree>
    <p:extLst>
      <p:ext uri="{BB962C8B-B14F-4D97-AF65-F5344CB8AC3E}">
        <p14:creationId xmlns:p14="http://schemas.microsoft.com/office/powerpoint/2010/main" val="271147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3</a:t>
            </a:fld>
            <a:endParaRPr lang="en-US"/>
          </a:p>
        </p:txBody>
      </p:sp>
    </p:spTree>
    <p:extLst>
      <p:ext uri="{BB962C8B-B14F-4D97-AF65-F5344CB8AC3E}">
        <p14:creationId xmlns:p14="http://schemas.microsoft.com/office/powerpoint/2010/main" val="262027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19</a:t>
            </a:fld>
            <a:endParaRPr lang="en-US"/>
          </a:p>
        </p:txBody>
      </p:sp>
    </p:spTree>
    <p:extLst>
      <p:ext uri="{BB962C8B-B14F-4D97-AF65-F5344CB8AC3E}">
        <p14:creationId xmlns:p14="http://schemas.microsoft.com/office/powerpoint/2010/main" val="1218545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23</a:t>
            </a:fld>
            <a:endParaRPr lang="en-US"/>
          </a:p>
        </p:txBody>
      </p:sp>
    </p:spTree>
    <p:extLst>
      <p:ext uri="{BB962C8B-B14F-4D97-AF65-F5344CB8AC3E}">
        <p14:creationId xmlns:p14="http://schemas.microsoft.com/office/powerpoint/2010/main" val="74371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26</a:t>
            </a:fld>
            <a:endParaRPr lang="en-US"/>
          </a:p>
        </p:txBody>
      </p:sp>
    </p:spTree>
    <p:extLst>
      <p:ext uri="{BB962C8B-B14F-4D97-AF65-F5344CB8AC3E}">
        <p14:creationId xmlns:p14="http://schemas.microsoft.com/office/powerpoint/2010/main" val="2651187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31</a:t>
            </a:fld>
            <a:endParaRPr lang="en-US"/>
          </a:p>
        </p:txBody>
      </p:sp>
    </p:spTree>
    <p:extLst>
      <p:ext uri="{BB962C8B-B14F-4D97-AF65-F5344CB8AC3E}">
        <p14:creationId xmlns:p14="http://schemas.microsoft.com/office/powerpoint/2010/main" val="421864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58</a:t>
            </a:fld>
            <a:endParaRPr lang="en-US"/>
          </a:p>
        </p:txBody>
      </p:sp>
    </p:spTree>
    <p:extLst>
      <p:ext uri="{BB962C8B-B14F-4D97-AF65-F5344CB8AC3E}">
        <p14:creationId xmlns:p14="http://schemas.microsoft.com/office/powerpoint/2010/main" val="271027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9A784-C27A-A341-9718-2ADCBEB661C4}" type="slidenum">
              <a:rPr lang="en-US" smtClean="0"/>
              <a:t>75</a:t>
            </a:fld>
            <a:endParaRPr lang="en-US"/>
          </a:p>
        </p:txBody>
      </p:sp>
    </p:spTree>
    <p:extLst>
      <p:ext uri="{BB962C8B-B14F-4D97-AF65-F5344CB8AC3E}">
        <p14:creationId xmlns:p14="http://schemas.microsoft.com/office/powerpoint/2010/main" val="2040166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7979827-4885-2946-83D9-9054146EC8E3}"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AE1734A-8EC2-8844-9B08-8610F5564BC3}" type="slidenum">
              <a:rPr lang="en-US" smtClean="0"/>
              <a:t>‹#›</a:t>
            </a:fld>
            <a:endParaRPr lang="en-US"/>
          </a:p>
        </p:txBody>
      </p:sp>
      <p:sp>
        <p:nvSpPr>
          <p:cNvPr id="10" name="object 12">
            <a:extLst>
              <a:ext uri="{FF2B5EF4-FFF2-40B4-BE49-F238E27FC236}">
                <a16:creationId xmlns:a16="http://schemas.microsoft.com/office/drawing/2014/main" id="{C461E88A-D420-9D46-9EAD-F978507D133A}"/>
              </a:ext>
            </a:extLst>
          </p:cNvPr>
          <p:cNvSpPr/>
          <p:nvPr userDrawn="1"/>
        </p:nvSpPr>
        <p:spPr>
          <a:xfrm>
            <a:off x="1003554" y="350903"/>
            <a:ext cx="1040891" cy="1080515"/>
          </a:xfrm>
          <a:prstGeom prst="rect">
            <a:avLst/>
          </a:prstGeom>
          <a:blipFill>
            <a:blip r:embed="rId2"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36773A91-C59F-A648-A502-F61772E28DFA}"/>
              </a:ext>
            </a:extLst>
          </p:cNvPr>
          <p:cNvSpPr txBox="1"/>
          <p:nvPr userDrawn="1"/>
        </p:nvSpPr>
        <p:spPr>
          <a:xfrm>
            <a:off x="2936240" y="235578"/>
            <a:ext cx="7243346" cy="1195840"/>
          </a:xfrm>
          <a:prstGeom prst="rect">
            <a:avLst/>
          </a:prstGeom>
        </p:spPr>
        <p:txBody>
          <a:bodyPr vert="horz" wrap="square" lIns="0" tIns="13335" rIns="0" bIns="0" rtlCol="0">
            <a:spAutoFit/>
          </a:bodyPr>
          <a:lstStyle/>
          <a:p>
            <a:pPr algn="ctr">
              <a:lnSpc>
                <a:spcPct val="100000"/>
              </a:lnSpc>
              <a:spcBef>
                <a:spcPts val="105"/>
              </a:spcBef>
            </a:pPr>
            <a:r>
              <a:rPr lang="en-US" sz="2600" b="1" spc="-5" dirty="0">
                <a:solidFill>
                  <a:srgbClr val="C00000"/>
                </a:solidFill>
                <a:latin typeface="Perpetua"/>
                <a:cs typeface="Perpetua"/>
              </a:rPr>
              <a:t>SRM</a:t>
            </a:r>
          </a:p>
          <a:p>
            <a:pPr algn="ctr">
              <a:lnSpc>
                <a:spcPct val="100000"/>
              </a:lnSpc>
              <a:spcBef>
                <a:spcPts val="105"/>
              </a:spcBef>
            </a:pPr>
            <a:r>
              <a:rPr sz="2600" b="1" spc="-5" dirty="0">
                <a:solidFill>
                  <a:srgbClr val="C00000"/>
                </a:solidFill>
                <a:latin typeface="Perpetua"/>
                <a:cs typeface="Perpetua"/>
              </a:rPr>
              <a:t>INSTITUTE OF </a:t>
            </a:r>
            <a:r>
              <a:rPr sz="2600" b="1" spc="5" dirty="0">
                <a:solidFill>
                  <a:srgbClr val="C00000"/>
                </a:solidFill>
                <a:latin typeface="Perpetua"/>
                <a:cs typeface="Perpetua"/>
              </a:rPr>
              <a:t>SCIENCE </a:t>
            </a:r>
            <a:r>
              <a:rPr sz="2600" b="1" dirty="0">
                <a:solidFill>
                  <a:srgbClr val="C00000"/>
                </a:solidFill>
                <a:latin typeface="Perpetua"/>
                <a:cs typeface="Perpetua"/>
              </a:rPr>
              <a:t>AND</a:t>
            </a:r>
            <a:r>
              <a:rPr sz="2600" b="1" spc="-445" dirty="0">
                <a:solidFill>
                  <a:srgbClr val="C00000"/>
                </a:solidFill>
                <a:latin typeface="Perpetua"/>
                <a:cs typeface="Perpetua"/>
              </a:rPr>
              <a:t> </a:t>
            </a:r>
            <a:r>
              <a:rPr sz="2600" b="1" spc="-25" dirty="0">
                <a:solidFill>
                  <a:srgbClr val="C00000"/>
                </a:solidFill>
                <a:latin typeface="Perpetua"/>
                <a:cs typeface="Perpetua"/>
              </a:rPr>
              <a:t>TECHNOLOGY,</a:t>
            </a:r>
            <a:endParaRPr sz="2600" dirty="0">
              <a:latin typeface="Perpetua"/>
              <a:cs typeface="Perpetua"/>
            </a:endParaRPr>
          </a:p>
          <a:p>
            <a:pPr algn="ctr">
              <a:lnSpc>
                <a:spcPct val="100000"/>
              </a:lnSpc>
              <a:spcBef>
                <a:spcPts val="30"/>
              </a:spcBef>
            </a:pPr>
            <a:r>
              <a:rPr sz="2400" b="1" spc="-5" dirty="0">
                <a:solidFill>
                  <a:srgbClr val="C00000"/>
                </a:solidFill>
                <a:latin typeface="Perpetua"/>
                <a:cs typeface="Perpetua"/>
              </a:rPr>
              <a:t>CHENNAI.</a:t>
            </a:r>
            <a:endParaRPr sz="2400" dirty="0">
              <a:latin typeface="Perpetua"/>
              <a:cs typeface="Perpetua"/>
            </a:endParaRPr>
          </a:p>
        </p:txBody>
      </p:sp>
    </p:spTree>
    <p:extLst>
      <p:ext uri="{BB962C8B-B14F-4D97-AF65-F5344CB8AC3E}">
        <p14:creationId xmlns:p14="http://schemas.microsoft.com/office/powerpoint/2010/main" val="14365901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79827-4885-2946-83D9-9054146EC8E3}"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1821606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979827-4885-2946-83D9-9054146EC8E3}"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230363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031" y="1891190"/>
            <a:ext cx="3500828" cy="2460497"/>
          </a:xfrm>
        </p:spPr>
        <p:txBody>
          <a:bodyPr lIns="91440" tIns="91440" rIns="91440" bIns="91440"/>
          <a:lstStyle>
            <a:lvl1pPr>
              <a:defRPr>
                <a:solidFill>
                  <a:srgbClr val="FFFEFF"/>
                </a:solidFill>
              </a:defRPr>
            </a:lvl1pPr>
          </a:lstStyle>
          <a:p>
            <a:r>
              <a:rPr lang="en-US" dirty="0"/>
              <a:t>Click to edit Master title style</a:t>
            </a:r>
          </a:p>
        </p:txBody>
      </p:sp>
      <p:sp>
        <p:nvSpPr>
          <p:cNvPr id="3" name="Text Placeholder 2"/>
          <p:cNvSpPr>
            <a:spLocks noGrp="1"/>
          </p:cNvSpPr>
          <p:nvPr>
            <p:ph type="body" idx="1"/>
          </p:nvPr>
        </p:nvSpPr>
        <p:spPr>
          <a:xfrm>
            <a:off x="5125137" y="104643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137" y="1721176"/>
            <a:ext cx="6264350" cy="16968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18447" y="3580229"/>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F7979827-4885-2946-83D9-9054146EC8E3}" type="datetimeFigureOut">
              <a:rPr lang="en-US" smtClean="0"/>
              <a:t>4/23/2022</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BAE1734A-8EC2-8844-9B08-8610F5564BC3}" type="slidenum">
              <a:rPr lang="en-US" smtClean="0"/>
              <a:t>‹#›</a:t>
            </a:fld>
            <a:endParaRPr lang="en-US"/>
          </a:p>
        </p:txBody>
      </p:sp>
      <p:sp>
        <p:nvSpPr>
          <p:cNvPr id="10" name="object 12">
            <a:extLst>
              <a:ext uri="{FF2B5EF4-FFF2-40B4-BE49-F238E27FC236}">
                <a16:creationId xmlns:a16="http://schemas.microsoft.com/office/drawing/2014/main" id="{1A748D38-BE6E-974B-B9F8-59E26234AE6A}"/>
              </a:ext>
            </a:extLst>
          </p:cNvPr>
          <p:cNvSpPr/>
          <p:nvPr userDrawn="1"/>
        </p:nvSpPr>
        <p:spPr>
          <a:xfrm>
            <a:off x="1003554" y="350903"/>
            <a:ext cx="1040891" cy="1080515"/>
          </a:xfrm>
          <a:prstGeom prst="rect">
            <a:avLst/>
          </a:prstGeom>
          <a:blipFill>
            <a:blip r:embed="rId2" cstate="print"/>
            <a:stretch>
              <a:fillRect/>
            </a:stretch>
          </a:blipFill>
        </p:spPr>
        <p:txBody>
          <a:bodyPr wrap="square" lIns="0" tIns="0" rIns="0" bIns="0" rtlCol="0"/>
          <a:lstStyle/>
          <a:p>
            <a:endParaRPr/>
          </a:p>
        </p:txBody>
      </p:sp>
      <p:sp>
        <p:nvSpPr>
          <p:cNvPr id="11" name="object 2">
            <a:extLst>
              <a:ext uri="{FF2B5EF4-FFF2-40B4-BE49-F238E27FC236}">
                <a16:creationId xmlns:a16="http://schemas.microsoft.com/office/drawing/2014/main" id="{38983CFF-1BB9-1644-BBBE-EBF9C915E3AB}"/>
              </a:ext>
            </a:extLst>
          </p:cNvPr>
          <p:cNvSpPr txBox="1"/>
          <p:nvPr userDrawn="1"/>
        </p:nvSpPr>
        <p:spPr>
          <a:xfrm>
            <a:off x="2044445" y="74583"/>
            <a:ext cx="9474709" cy="1281430"/>
          </a:xfrm>
          <a:prstGeom prst="rect">
            <a:avLst/>
          </a:prstGeom>
        </p:spPr>
        <p:txBody>
          <a:bodyPr vert="horz" wrap="square" lIns="0" tIns="12700" rIns="0" bIns="0" rtlCol="0">
            <a:spAutoFit/>
          </a:bodyPr>
          <a:lstStyle/>
          <a:p>
            <a:pPr marL="3175" algn="ctr">
              <a:lnSpc>
                <a:spcPct val="100000"/>
              </a:lnSpc>
              <a:spcBef>
                <a:spcPts val="100"/>
              </a:spcBef>
            </a:pPr>
            <a:r>
              <a:rPr sz="3200" b="1" spc="-5" dirty="0">
                <a:solidFill>
                  <a:srgbClr val="C00000"/>
                </a:solidFill>
                <a:latin typeface="Calibri"/>
                <a:cs typeface="Calibri"/>
              </a:rPr>
              <a:t>SRM</a:t>
            </a:r>
            <a:endParaRPr sz="3200" dirty="0">
              <a:latin typeface="Calibri"/>
              <a:cs typeface="Calibri"/>
            </a:endParaRPr>
          </a:p>
          <a:p>
            <a:pPr algn="ctr">
              <a:lnSpc>
                <a:spcPct val="100000"/>
              </a:lnSpc>
              <a:spcBef>
                <a:spcPts val="40"/>
              </a:spcBef>
            </a:pPr>
            <a:r>
              <a:rPr sz="2600" b="1" spc="-5" dirty="0">
                <a:solidFill>
                  <a:srgbClr val="C00000"/>
                </a:solidFill>
                <a:latin typeface="Calibri"/>
                <a:cs typeface="Calibri"/>
              </a:rPr>
              <a:t>INSTITUTE OF </a:t>
            </a:r>
            <a:r>
              <a:rPr sz="2600" b="1" dirty="0">
                <a:solidFill>
                  <a:srgbClr val="C00000"/>
                </a:solidFill>
                <a:latin typeface="Calibri"/>
                <a:cs typeface="Calibri"/>
              </a:rPr>
              <a:t>SCIENCE AND</a:t>
            </a:r>
            <a:r>
              <a:rPr sz="2600" b="1" spc="-130" dirty="0">
                <a:solidFill>
                  <a:srgbClr val="C00000"/>
                </a:solidFill>
                <a:latin typeface="Calibri"/>
                <a:cs typeface="Calibri"/>
              </a:rPr>
              <a:t> </a:t>
            </a:r>
            <a:r>
              <a:rPr sz="2600" b="1" spc="-40" dirty="0">
                <a:solidFill>
                  <a:srgbClr val="C00000"/>
                </a:solidFill>
                <a:latin typeface="Calibri"/>
                <a:cs typeface="Calibri"/>
              </a:rPr>
              <a:t>TECHNOLOGY,</a:t>
            </a:r>
            <a:endParaRPr sz="2600" dirty="0">
              <a:latin typeface="Calibri"/>
              <a:cs typeface="Calibri"/>
            </a:endParaRPr>
          </a:p>
          <a:p>
            <a:pPr marL="3175" algn="ctr">
              <a:lnSpc>
                <a:spcPct val="100000"/>
              </a:lnSpc>
              <a:spcBef>
                <a:spcPts val="5"/>
              </a:spcBef>
            </a:pPr>
            <a:r>
              <a:rPr sz="2400" b="1" spc="-5" dirty="0">
                <a:solidFill>
                  <a:srgbClr val="C00000"/>
                </a:solidFill>
                <a:latin typeface="Calibri"/>
                <a:cs typeface="Calibri"/>
              </a:rPr>
              <a:t>CHENNAI.</a:t>
            </a:r>
            <a:endParaRPr sz="2400" dirty="0">
              <a:latin typeface="Calibri"/>
              <a:cs typeface="Calibri"/>
            </a:endParaRPr>
          </a:p>
        </p:txBody>
      </p:sp>
    </p:spTree>
    <p:extLst>
      <p:ext uri="{BB962C8B-B14F-4D97-AF65-F5344CB8AC3E}">
        <p14:creationId xmlns:p14="http://schemas.microsoft.com/office/powerpoint/2010/main" val="270619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350287"/>
            <a:ext cx="7729728" cy="118872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979827-4885-2946-83D9-9054146EC8E3}"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AE1734A-8EC2-8844-9B08-8610F5564BC3}" type="slidenum">
              <a:rPr lang="en-US" smtClean="0"/>
              <a:t>‹#›</a:t>
            </a:fld>
            <a:endParaRPr lang="en-US"/>
          </a:p>
        </p:txBody>
      </p:sp>
      <p:sp>
        <p:nvSpPr>
          <p:cNvPr id="10" name="object 12">
            <a:extLst>
              <a:ext uri="{FF2B5EF4-FFF2-40B4-BE49-F238E27FC236}">
                <a16:creationId xmlns:a16="http://schemas.microsoft.com/office/drawing/2014/main" id="{B5AE2015-5E37-F74A-A526-64234B6F5AED}"/>
              </a:ext>
            </a:extLst>
          </p:cNvPr>
          <p:cNvSpPr/>
          <p:nvPr userDrawn="1"/>
        </p:nvSpPr>
        <p:spPr>
          <a:xfrm>
            <a:off x="1003554" y="350903"/>
            <a:ext cx="1040891" cy="1080515"/>
          </a:xfrm>
          <a:prstGeom prst="rect">
            <a:avLst/>
          </a:prstGeom>
          <a:blipFill>
            <a:blip r:embed="rId2" cstate="print"/>
            <a:stretch>
              <a:fillRect/>
            </a:stretch>
          </a:blipFill>
        </p:spPr>
        <p:txBody>
          <a:bodyPr wrap="square" lIns="0" tIns="0" rIns="0" bIns="0" rtlCol="0"/>
          <a:lstStyle/>
          <a:p>
            <a:endParaRPr/>
          </a:p>
        </p:txBody>
      </p:sp>
      <p:sp>
        <p:nvSpPr>
          <p:cNvPr id="11" name="object 2">
            <a:extLst>
              <a:ext uri="{FF2B5EF4-FFF2-40B4-BE49-F238E27FC236}">
                <a16:creationId xmlns:a16="http://schemas.microsoft.com/office/drawing/2014/main" id="{58C6B135-7F7B-AD4D-BDAF-ED6EAA3167D1}"/>
              </a:ext>
            </a:extLst>
          </p:cNvPr>
          <p:cNvSpPr txBox="1"/>
          <p:nvPr userDrawn="1"/>
        </p:nvSpPr>
        <p:spPr>
          <a:xfrm>
            <a:off x="2044445" y="74583"/>
            <a:ext cx="9474709" cy="1281430"/>
          </a:xfrm>
          <a:prstGeom prst="rect">
            <a:avLst/>
          </a:prstGeom>
        </p:spPr>
        <p:txBody>
          <a:bodyPr vert="horz" wrap="square" lIns="0" tIns="12700" rIns="0" bIns="0" rtlCol="0">
            <a:spAutoFit/>
          </a:bodyPr>
          <a:lstStyle/>
          <a:p>
            <a:pPr marL="3175" algn="ctr">
              <a:lnSpc>
                <a:spcPct val="100000"/>
              </a:lnSpc>
              <a:spcBef>
                <a:spcPts val="100"/>
              </a:spcBef>
            </a:pPr>
            <a:r>
              <a:rPr sz="3200" b="1" spc="-5" dirty="0">
                <a:solidFill>
                  <a:srgbClr val="C00000"/>
                </a:solidFill>
                <a:latin typeface="Calibri"/>
                <a:cs typeface="Calibri"/>
              </a:rPr>
              <a:t>SRM</a:t>
            </a:r>
            <a:endParaRPr sz="3200" dirty="0">
              <a:latin typeface="Calibri"/>
              <a:cs typeface="Calibri"/>
            </a:endParaRPr>
          </a:p>
          <a:p>
            <a:pPr algn="ctr">
              <a:lnSpc>
                <a:spcPct val="100000"/>
              </a:lnSpc>
              <a:spcBef>
                <a:spcPts val="40"/>
              </a:spcBef>
            </a:pPr>
            <a:r>
              <a:rPr sz="2600" b="1" spc="-5" dirty="0">
                <a:solidFill>
                  <a:srgbClr val="C00000"/>
                </a:solidFill>
                <a:latin typeface="Calibri"/>
                <a:cs typeface="Calibri"/>
              </a:rPr>
              <a:t>INSTITUTE OF </a:t>
            </a:r>
            <a:r>
              <a:rPr sz="2600" b="1" dirty="0">
                <a:solidFill>
                  <a:srgbClr val="C00000"/>
                </a:solidFill>
                <a:latin typeface="Calibri"/>
                <a:cs typeface="Calibri"/>
              </a:rPr>
              <a:t>SCIENCE AND</a:t>
            </a:r>
            <a:r>
              <a:rPr sz="2600" b="1" spc="-130" dirty="0">
                <a:solidFill>
                  <a:srgbClr val="C00000"/>
                </a:solidFill>
                <a:latin typeface="Calibri"/>
                <a:cs typeface="Calibri"/>
              </a:rPr>
              <a:t> </a:t>
            </a:r>
            <a:r>
              <a:rPr sz="2600" b="1" spc="-40" dirty="0">
                <a:solidFill>
                  <a:srgbClr val="C00000"/>
                </a:solidFill>
                <a:latin typeface="Calibri"/>
                <a:cs typeface="Calibri"/>
              </a:rPr>
              <a:t>TECHNOLOGY,</a:t>
            </a:r>
            <a:endParaRPr sz="2600" dirty="0">
              <a:latin typeface="Calibri"/>
              <a:cs typeface="Calibri"/>
            </a:endParaRPr>
          </a:p>
          <a:p>
            <a:pPr marL="3175" algn="ctr">
              <a:lnSpc>
                <a:spcPct val="100000"/>
              </a:lnSpc>
              <a:spcBef>
                <a:spcPts val="5"/>
              </a:spcBef>
            </a:pPr>
            <a:r>
              <a:rPr sz="2400" b="1" spc="-5" dirty="0">
                <a:solidFill>
                  <a:srgbClr val="C00000"/>
                </a:solidFill>
                <a:latin typeface="Calibri"/>
                <a:cs typeface="Calibri"/>
              </a:rPr>
              <a:t>CHENNAI.</a:t>
            </a:r>
            <a:endParaRPr sz="2400" dirty="0">
              <a:latin typeface="Calibri"/>
              <a:cs typeface="Calibri"/>
            </a:endParaRPr>
          </a:p>
        </p:txBody>
      </p:sp>
    </p:spTree>
    <p:extLst>
      <p:ext uri="{BB962C8B-B14F-4D97-AF65-F5344CB8AC3E}">
        <p14:creationId xmlns:p14="http://schemas.microsoft.com/office/powerpoint/2010/main" val="299240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F7979827-4885-2946-83D9-9054146EC8E3}"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4119472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7979827-4885-2946-83D9-9054146EC8E3}" type="datetimeFigureOut">
              <a:rPr lang="en-US" smtClean="0"/>
              <a:t>4/23/2022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4150195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F7979827-4885-2946-83D9-9054146EC8E3}"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E1734A-8EC2-8844-9B08-8610F5564BC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3912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979827-4885-2946-83D9-9054146EC8E3}" type="datetimeFigureOut">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395040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979827-4885-2946-83D9-9054146EC8E3}" type="datetimeFigureOut">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347689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979827-4885-2946-83D9-9054146EC8E3}" type="datetimeFigureOut">
              <a:rPr lang="en-US" smtClean="0"/>
              <a:t>4/23/2022</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13980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F7979827-4885-2946-83D9-9054146EC8E3}" type="datetimeFigureOut">
              <a:rPr lang="en-US" smtClean="0"/>
              <a:t>4/23/2022</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BAE1734A-8EC2-8844-9B08-8610F5564BC3}" type="slidenum">
              <a:rPr lang="en-US" smtClean="0"/>
              <a:t>‹#›</a:t>
            </a:fld>
            <a:endParaRPr lang="en-US"/>
          </a:p>
        </p:txBody>
      </p:sp>
    </p:spTree>
    <p:extLst>
      <p:ext uri="{BB962C8B-B14F-4D97-AF65-F5344CB8AC3E}">
        <p14:creationId xmlns:p14="http://schemas.microsoft.com/office/powerpoint/2010/main" val="35636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7979827-4885-2946-83D9-9054146EC8E3}" type="datetimeFigureOut">
              <a:rPr lang="en-US" smtClean="0"/>
              <a:t>4/23/2022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AE1734A-8EC2-8844-9B08-8610F5564BC3}" type="slidenum">
              <a:rPr lang="en-US" smtClean="0"/>
              <a:t>‹#›</a:t>
            </a:fld>
            <a:endParaRPr lang="en-US"/>
          </a:p>
        </p:txBody>
      </p:sp>
    </p:spTree>
    <p:extLst>
      <p:ext uri="{BB962C8B-B14F-4D97-AF65-F5344CB8AC3E}">
        <p14:creationId xmlns:p14="http://schemas.microsoft.com/office/powerpoint/2010/main" val="333275440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tiff"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2.xml" /></Relationships>
</file>

<file path=ppt/slides/_rels/slide32.xml.rels><?xml version="1.0" encoding="UTF-8" standalone="yes"?>
<Relationships xmlns="http://schemas.openxmlformats.org/package/2006/relationships"><Relationship Id="rId3" Type="http://schemas.openxmlformats.org/officeDocument/2006/relationships/image" Target="../media/image7.tiff" /><Relationship Id="rId2" Type="http://schemas.openxmlformats.org/officeDocument/2006/relationships/image" Target="../media/image6.tiff" /><Relationship Id="rId1" Type="http://schemas.openxmlformats.org/officeDocument/2006/relationships/slideLayout" Target="../slideLayouts/slideLayout4.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8" Type="http://schemas.openxmlformats.org/officeDocument/2006/relationships/image" Target="../media/image13.tiff" /><Relationship Id="rId13" Type="http://schemas.openxmlformats.org/officeDocument/2006/relationships/image" Target="../media/image18.tiff" /><Relationship Id="rId3" Type="http://schemas.openxmlformats.org/officeDocument/2006/relationships/image" Target="../media/image8.tiff" /><Relationship Id="rId7" Type="http://schemas.openxmlformats.org/officeDocument/2006/relationships/image" Target="../media/image12.tiff" /><Relationship Id="rId12" Type="http://schemas.openxmlformats.org/officeDocument/2006/relationships/image" Target="../media/image17.tiff" /><Relationship Id="rId17" Type="http://schemas.openxmlformats.org/officeDocument/2006/relationships/image" Target="../media/image22.tiff" /><Relationship Id="rId2" Type="http://schemas.openxmlformats.org/officeDocument/2006/relationships/image" Target="../media/image7.tiff" /><Relationship Id="rId16" Type="http://schemas.openxmlformats.org/officeDocument/2006/relationships/image" Target="../media/image21.tiff" /><Relationship Id="rId1" Type="http://schemas.openxmlformats.org/officeDocument/2006/relationships/slideLayout" Target="../slideLayouts/slideLayout2.xml" /><Relationship Id="rId6" Type="http://schemas.openxmlformats.org/officeDocument/2006/relationships/image" Target="../media/image11.tiff" /><Relationship Id="rId11" Type="http://schemas.openxmlformats.org/officeDocument/2006/relationships/image" Target="../media/image16.tiff" /><Relationship Id="rId5" Type="http://schemas.openxmlformats.org/officeDocument/2006/relationships/image" Target="../media/image10.tiff" /><Relationship Id="rId15" Type="http://schemas.openxmlformats.org/officeDocument/2006/relationships/image" Target="../media/image20.tiff" /><Relationship Id="rId10" Type="http://schemas.openxmlformats.org/officeDocument/2006/relationships/image" Target="../media/image15.tiff" /><Relationship Id="rId4" Type="http://schemas.openxmlformats.org/officeDocument/2006/relationships/image" Target="../media/image9.tiff" /><Relationship Id="rId9" Type="http://schemas.openxmlformats.org/officeDocument/2006/relationships/image" Target="../media/image14.tiff" /><Relationship Id="rId14" Type="http://schemas.openxmlformats.org/officeDocument/2006/relationships/image" Target="../media/image19.tiff" /></Relationships>
</file>

<file path=ppt/slides/_rels/slide35.xml.rels><?xml version="1.0" encoding="UTF-8" standalone="yes"?>
<Relationships xmlns="http://schemas.openxmlformats.org/package/2006/relationships"><Relationship Id="rId8" Type="http://schemas.openxmlformats.org/officeDocument/2006/relationships/image" Target="../media/image13.tiff" /><Relationship Id="rId13" Type="http://schemas.openxmlformats.org/officeDocument/2006/relationships/image" Target="../media/image18.tiff" /><Relationship Id="rId3" Type="http://schemas.openxmlformats.org/officeDocument/2006/relationships/image" Target="../media/image8.tiff" /><Relationship Id="rId7" Type="http://schemas.openxmlformats.org/officeDocument/2006/relationships/image" Target="../media/image12.tiff" /><Relationship Id="rId12" Type="http://schemas.openxmlformats.org/officeDocument/2006/relationships/image" Target="../media/image17.tiff" /><Relationship Id="rId17" Type="http://schemas.openxmlformats.org/officeDocument/2006/relationships/image" Target="../media/image21.tiff" /><Relationship Id="rId2" Type="http://schemas.openxmlformats.org/officeDocument/2006/relationships/image" Target="../media/image7.tiff" /><Relationship Id="rId16" Type="http://schemas.openxmlformats.org/officeDocument/2006/relationships/image" Target="../media/image22.tiff" /><Relationship Id="rId1" Type="http://schemas.openxmlformats.org/officeDocument/2006/relationships/slideLayout" Target="../slideLayouts/slideLayout2.xml" /><Relationship Id="rId6" Type="http://schemas.openxmlformats.org/officeDocument/2006/relationships/image" Target="../media/image11.tiff" /><Relationship Id="rId11" Type="http://schemas.openxmlformats.org/officeDocument/2006/relationships/image" Target="../media/image16.tiff" /><Relationship Id="rId5" Type="http://schemas.openxmlformats.org/officeDocument/2006/relationships/image" Target="../media/image10.tiff" /><Relationship Id="rId15" Type="http://schemas.openxmlformats.org/officeDocument/2006/relationships/image" Target="../media/image20.tiff" /><Relationship Id="rId10" Type="http://schemas.openxmlformats.org/officeDocument/2006/relationships/image" Target="../media/image15.tiff" /><Relationship Id="rId4" Type="http://schemas.openxmlformats.org/officeDocument/2006/relationships/image" Target="../media/image9.tiff" /><Relationship Id="rId9" Type="http://schemas.openxmlformats.org/officeDocument/2006/relationships/image" Target="../media/image14.tiff" /><Relationship Id="rId14" Type="http://schemas.openxmlformats.org/officeDocument/2006/relationships/image" Target="../media/image19.tiff" /></Relationships>
</file>

<file path=ppt/slides/_rels/slide36.xml.rels><?xml version="1.0" encoding="UTF-8" standalone="yes"?>
<Relationships xmlns="http://schemas.openxmlformats.org/package/2006/relationships"><Relationship Id="rId3" Type="http://schemas.openxmlformats.org/officeDocument/2006/relationships/image" Target="../media/image24.tiff" /><Relationship Id="rId2" Type="http://schemas.openxmlformats.org/officeDocument/2006/relationships/image" Target="../media/image23.tiff"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7.tiff"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26.gif" /><Relationship Id="rId2" Type="http://schemas.openxmlformats.org/officeDocument/2006/relationships/image" Target="../media/image25.gif"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7.emf"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28.emf"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3" Type="http://schemas.openxmlformats.org/officeDocument/2006/relationships/image" Target="../media/image30.tiff" /><Relationship Id="rId2" Type="http://schemas.openxmlformats.org/officeDocument/2006/relationships/image" Target="../media/image29.tiff"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31.tiff"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hyperlink" Target="https://en.wikipedia.org/wiki/Metatheorem" TargetMode="Externa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32.tiff"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image" Target="../media/image34.tiff" /><Relationship Id="rId2" Type="http://schemas.openxmlformats.org/officeDocument/2006/relationships/image" Target="../media/image33.tiff"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35.tiff"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tiff"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 TargetMode="External" /><Relationship Id="rId3" Type="http://schemas.openxmlformats.org/officeDocument/2006/relationships/hyperlink" Target="https://www.slideshare.net/" TargetMode="External" /><Relationship Id="rId7" Type="http://schemas.openxmlformats.org/officeDocument/2006/relationships/hyperlink" Target="https://www.niallmcnulty.com/" TargetMode="External" /><Relationship Id="rId2" Type="http://schemas.openxmlformats.org/officeDocument/2006/relationships/hyperlink" Target="https://www.niallmcnulty.com/2019/12/introduction-to-blooms-taxonomy/" TargetMode="External" /><Relationship Id="rId1" Type="http://schemas.openxmlformats.org/officeDocument/2006/relationships/slideLayout" Target="../slideLayouts/slideLayout2.xml" /><Relationship Id="rId6" Type="http://schemas.openxmlformats.org/officeDocument/2006/relationships/hyperlink" Target="https://www.cs.utexas.edu/~rlc/whylog.htm" TargetMode="External" /><Relationship Id="rId11" Type="http://schemas.openxmlformats.org/officeDocument/2006/relationships/hyperlink" Target="https://mat.iitm.ac.in/home/asingh/public_html/classnote-logic.pdf" TargetMode="External" /><Relationship Id="rId5" Type="http://schemas.openxmlformats.org/officeDocument/2006/relationships/hyperlink" Target="https://www.mathgoodies.com/lessons/vol9/tautologies" TargetMode="External" /><Relationship Id="rId10" Type="http://schemas.openxmlformats.org/officeDocument/2006/relationships/hyperlink" Target="https://legacy.earlham.edu/~peters/courses/log/mat-imp.htm" TargetMode="External" /><Relationship Id="rId4" Type="http://schemas.openxmlformats.org/officeDocument/2006/relationships/hyperlink" Target="https://slideplayer.com/slide/6107705/" TargetMode="External" /><Relationship Id="rId9" Type="http://schemas.openxmlformats.org/officeDocument/2006/relationships/hyperlink" Target="http://mathonline.wikidot.com/the-semantics-of-propositional-logic" TargetMode="External" /></Relationships>
</file>

<file path=ppt/slides/_rels/slide8.xml.rels><?xml version="1.0" encoding="UTF-8" standalone="yes"?>
<Relationships xmlns="http://schemas.openxmlformats.org/package/2006/relationships"><Relationship Id="rId2" Type="http://schemas.openxmlformats.org/officeDocument/2006/relationships/image" Target="../media/image4.tif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5.tiff"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1875-419B-D849-89CA-A2DBDD30D81A}"/>
              </a:ext>
            </a:extLst>
          </p:cNvPr>
          <p:cNvSpPr>
            <a:spLocks noGrp="1"/>
          </p:cNvSpPr>
          <p:nvPr>
            <p:ph type="ctrTitle"/>
          </p:nvPr>
        </p:nvSpPr>
        <p:spPr>
          <a:xfrm>
            <a:off x="1524000" y="1583289"/>
            <a:ext cx="9144000" cy="1727163"/>
          </a:xfrm>
        </p:spPr>
        <p:txBody>
          <a:bodyPr/>
          <a:lstStyle/>
          <a:p>
            <a:r>
              <a:rPr lang="en-US" dirty="0"/>
              <a:t>Computational Logic</a:t>
            </a:r>
            <a:br>
              <a:rPr lang="en-US" dirty="0"/>
            </a:br>
            <a:r>
              <a:rPr lang="en-US" sz="2000" dirty="0"/>
              <a:t>unit 1</a:t>
            </a:r>
          </a:p>
        </p:txBody>
      </p:sp>
      <p:sp>
        <p:nvSpPr>
          <p:cNvPr id="3" name="Subtitle 2">
            <a:extLst>
              <a:ext uri="{FF2B5EF4-FFF2-40B4-BE49-F238E27FC236}">
                <a16:creationId xmlns:a16="http://schemas.microsoft.com/office/drawing/2014/main" id="{7007EFB4-9B8D-7742-92C6-137F45095F65}"/>
              </a:ext>
            </a:extLst>
          </p:cNvPr>
          <p:cNvSpPr>
            <a:spLocks noGrp="1"/>
          </p:cNvSpPr>
          <p:nvPr>
            <p:ph type="subTitle" idx="1"/>
          </p:nvPr>
        </p:nvSpPr>
        <p:spPr>
          <a:xfrm>
            <a:off x="1654629" y="3609547"/>
            <a:ext cx="9144000" cy="2408274"/>
          </a:xfrm>
        </p:spPr>
        <p:txBody>
          <a:bodyPr>
            <a:normAutofit lnSpcReduction="10000"/>
          </a:bodyPr>
          <a:lstStyle/>
          <a:p>
            <a:endParaRPr lang="en-US" dirty="0"/>
          </a:p>
          <a:p>
            <a:r>
              <a:rPr lang="en-US" dirty="0"/>
              <a:t> </a:t>
            </a:r>
          </a:p>
          <a:p>
            <a:r>
              <a:rPr lang="en-US" dirty="0"/>
              <a:t>				Dr. K. Vijaya</a:t>
            </a:r>
          </a:p>
          <a:p>
            <a:r>
              <a:rPr lang="en-US" dirty="0"/>
              <a:t>				              Associate Professor</a:t>
            </a:r>
          </a:p>
          <a:p>
            <a:r>
              <a:rPr lang="en-US" dirty="0"/>
              <a:t>				             Department of CSE</a:t>
            </a:r>
          </a:p>
          <a:p>
            <a:r>
              <a:rPr lang="en-US" dirty="0"/>
              <a:t>				SRMIST/KTR</a:t>
            </a:r>
          </a:p>
        </p:txBody>
      </p:sp>
      <p:sp>
        <p:nvSpPr>
          <p:cNvPr id="4" name="object 12">
            <a:extLst>
              <a:ext uri="{FF2B5EF4-FFF2-40B4-BE49-F238E27FC236}">
                <a16:creationId xmlns:a16="http://schemas.microsoft.com/office/drawing/2014/main" id="{E2981DF4-8F8D-1149-91DE-DFBF42EBED3D}"/>
              </a:ext>
            </a:extLst>
          </p:cNvPr>
          <p:cNvSpPr/>
          <p:nvPr/>
        </p:nvSpPr>
        <p:spPr>
          <a:xfrm>
            <a:off x="1003554" y="350903"/>
            <a:ext cx="1040891" cy="1080515"/>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2BB23005-11BB-234E-A0C8-A9FBD047552C}"/>
              </a:ext>
            </a:extLst>
          </p:cNvPr>
          <p:cNvSpPr/>
          <p:nvPr/>
        </p:nvSpPr>
        <p:spPr>
          <a:xfrm>
            <a:off x="340426" y="5239527"/>
            <a:ext cx="6096000" cy="1477328"/>
          </a:xfrm>
          <a:prstGeom prst="rect">
            <a:avLst/>
          </a:prstGeom>
        </p:spPr>
        <p:txBody>
          <a:bodyPr>
            <a:spAutoFit/>
          </a:bodyPr>
          <a:lstStyle/>
          <a:p>
            <a:pPr algn="just"/>
            <a:r>
              <a:rPr lang="en-IN" dirty="0"/>
              <a:t>Logical thinking keeps you from wasting time worrying, or hoping. It prevents disappointment. Imagination, on the other hand, only gets you hyped up over things that will never realistically happen.</a:t>
            </a:r>
          </a:p>
          <a:p>
            <a:pPr algn="just"/>
            <a:r>
              <a:rPr lang="en-IN" dirty="0"/>
              <a:t>					</a:t>
            </a:r>
            <a:r>
              <a:rPr lang="en-IN" i="1" dirty="0"/>
              <a:t> Jodi Picoult</a:t>
            </a:r>
            <a:endParaRPr lang="en-IN" dirty="0"/>
          </a:p>
        </p:txBody>
      </p:sp>
    </p:spTree>
    <p:extLst>
      <p:ext uri="{BB962C8B-B14F-4D97-AF65-F5344CB8AC3E}">
        <p14:creationId xmlns:p14="http://schemas.microsoft.com/office/powerpoint/2010/main" val="2823362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9987-8FF1-0A4A-A198-A68060F69CD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E91D4EBE-F2C7-E94F-AE3F-1033BEB72CF1}"/>
              </a:ext>
            </a:extLst>
          </p:cNvPr>
          <p:cNvSpPr>
            <a:spLocks noGrp="1"/>
          </p:cNvSpPr>
          <p:nvPr>
            <p:ph type="body" idx="1"/>
          </p:nvPr>
        </p:nvSpPr>
        <p:spPr/>
        <p:txBody>
          <a:bodyPr/>
          <a:lstStyle/>
          <a:p>
            <a:r>
              <a:rPr lang="en-US" dirty="0"/>
              <a:t>Propositional Logic</a:t>
            </a:r>
          </a:p>
        </p:txBody>
      </p:sp>
    </p:spTree>
    <p:extLst>
      <p:ext uri="{BB962C8B-B14F-4D97-AF65-F5344CB8AC3E}">
        <p14:creationId xmlns:p14="http://schemas.microsoft.com/office/powerpoint/2010/main" val="407783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63DF3-6BB1-564F-ACC7-0C40A5DB5D7A}"/>
              </a:ext>
            </a:extLst>
          </p:cNvPr>
          <p:cNvSpPr>
            <a:spLocks noGrp="1"/>
          </p:cNvSpPr>
          <p:nvPr>
            <p:ph type="title"/>
          </p:nvPr>
        </p:nvSpPr>
        <p:spPr>
          <a:xfrm>
            <a:off x="2231136" y="1350287"/>
            <a:ext cx="7729728" cy="763521"/>
          </a:xfrm>
        </p:spPr>
        <p:txBody>
          <a:bodyPr/>
          <a:lstStyle/>
          <a:p>
            <a:r>
              <a:rPr lang="en-US" dirty="0"/>
              <a:t>TOPICS</a:t>
            </a:r>
          </a:p>
        </p:txBody>
      </p:sp>
      <p:sp>
        <p:nvSpPr>
          <p:cNvPr id="5" name="Content Placeholder 4">
            <a:extLst>
              <a:ext uri="{FF2B5EF4-FFF2-40B4-BE49-F238E27FC236}">
                <a16:creationId xmlns:a16="http://schemas.microsoft.com/office/drawing/2014/main" id="{2535A630-2924-AC43-8DB9-C46480A25BD9}"/>
              </a:ext>
            </a:extLst>
          </p:cNvPr>
          <p:cNvSpPr>
            <a:spLocks noGrp="1"/>
          </p:cNvSpPr>
          <p:nvPr>
            <p:ph idx="1"/>
          </p:nvPr>
        </p:nvSpPr>
        <p:spPr>
          <a:xfrm>
            <a:off x="2231136" y="2113808"/>
            <a:ext cx="3207763" cy="4607626"/>
          </a:xfrm>
        </p:spPr>
        <p:txBody>
          <a:bodyPr>
            <a:normAutofit fontScale="92500" lnSpcReduction="10000"/>
          </a:bodyPr>
          <a:lstStyle/>
          <a:p>
            <a:r>
              <a:rPr lang="en-US" sz="2200" dirty="0"/>
              <a:t>Logic</a:t>
            </a:r>
          </a:p>
          <a:p>
            <a:r>
              <a:rPr lang="en-US" sz="2200" dirty="0"/>
              <a:t>Propositional Logic</a:t>
            </a:r>
          </a:p>
          <a:p>
            <a:r>
              <a:rPr lang="en-US" sz="2200" dirty="0"/>
              <a:t>Syntax</a:t>
            </a:r>
          </a:p>
          <a:p>
            <a:r>
              <a:rPr lang="en-US" sz="2200" dirty="0"/>
              <a:t>Unique Parsing</a:t>
            </a:r>
          </a:p>
          <a:p>
            <a:r>
              <a:rPr lang="en-US" sz="2200" dirty="0" err="1"/>
              <a:t>PropDet</a:t>
            </a:r>
            <a:endParaRPr lang="en-US" sz="2200" dirty="0"/>
          </a:p>
          <a:p>
            <a:r>
              <a:rPr lang="en-US" sz="2200" dirty="0"/>
              <a:t>Sub Propositions</a:t>
            </a:r>
          </a:p>
          <a:p>
            <a:r>
              <a:rPr lang="en-US" sz="2200" dirty="0"/>
              <a:t>Truth Table</a:t>
            </a:r>
          </a:p>
          <a:p>
            <a:r>
              <a:rPr lang="en-US" sz="2200" dirty="0"/>
              <a:t>Models – Terminologies</a:t>
            </a:r>
          </a:p>
          <a:p>
            <a:r>
              <a:rPr lang="en-US" sz="2200" dirty="0"/>
              <a:t>Replacement Laws</a:t>
            </a:r>
          </a:p>
          <a:p>
            <a:r>
              <a:rPr lang="en-US" sz="2200" dirty="0"/>
              <a:t>Interpretations</a:t>
            </a:r>
          </a:p>
          <a:p>
            <a:pPr lvl="1"/>
            <a:r>
              <a:rPr lang="en-US" sz="2200"/>
              <a:t>Conventions</a:t>
            </a:r>
            <a:endParaRPr lang="en-US" sz="2600" dirty="0"/>
          </a:p>
        </p:txBody>
      </p:sp>
      <p:sp>
        <p:nvSpPr>
          <p:cNvPr id="6" name="Content Placeholder 4">
            <a:extLst>
              <a:ext uri="{FF2B5EF4-FFF2-40B4-BE49-F238E27FC236}">
                <a16:creationId xmlns:a16="http://schemas.microsoft.com/office/drawing/2014/main" id="{6DAB8249-0D31-9745-B78B-F2044234C5CB}"/>
              </a:ext>
            </a:extLst>
          </p:cNvPr>
          <p:cNvSpPr txBox="1">
            <a:spLocks/>
          </p:cNvSpPr>
          <p:nvPr/>
        </p:nvSpPr>
        <p:spPr>
          <a:xfrm>
            <a:off x="6096000" y="2244436"/>
            <a:ext cx="3207763" cy="42493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r>
              <a:rPr lang="en-US" sz="2000" dirty="0"/>
              <a:t>Lemma</a:t>
            </a:r>
          </a:p>
          <a:p>
            <a:pPr lvl="1"/>
            <a:r>
              <a:rPr lang="en-US" sz="2000" dirty="0"/>
              <a:t>Examples</a:t>
            </a:r>
          </a:p>
          <a:p>
            <a:r>
              <a:rPr lang="en-US" sz="2200" dirty="0"/>
              <a:t>Theorems </a:t>
            </a:r>
          </a:p>
          <a:p>
            <a:pPr lvl="1"/>
            <a:r>
              <a:rPr lang="en-US" sz="2000" dirty="0"/>
              <a:t>Deduction</a:t>
            </a:r>
          </a:p>
          <a:p>
            <a:pPr lvl="1"/>
            <a:r>
              <a:rPr lang="en-US" sz="2000" dirty="0"/>
              <a:t>Monotonicity</a:t>
            </a:r>
          </a:p>
          <a:p>
            <a:pPr lvl="1"/>
            <a:r>
              <a:rPr lang="en-US" sz="2000" dirty="0"/>
              <a:t>RAA</a:t>
            </a:r>
          </a:p>
          <a:p>
            <a:pPr lvl="1"/>
            <a:r>
              <a:rPr lang="en-US" sz="2000" dirty="0"/>
              <a:t>Fitness</a:t>
            </a:r>
          </a:p>
          <a:p>
            <a:pPr lvl="1"/>
            <a:r>
              <a:rPr lang="en-US" sz="2000" dirty="0"/>
              <a:t>Paradox of material implication </a:t>
            </a:r>
            <a:endParaRPr lang="en-US" sz="2200" dirty="0"/>
          </a:p>
        </p:txBody>
      </p:sp>
    </p:spTree>
    <p:extLst>
      <p:ext uri="{BB962C8B-B14F-4D97-AF65-F5344CB8AC3E}">
        <p14:creationId xmlns:p14="http://schemas.microsoft.com/office/powerpoint/2010/main" val="1642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FB09-9CD2-AB4A-807C-D6798CA8DEA2}"/>
              </a:ext>
            </a:extLst>
          </p:cNvPr>
          <p:cNvSpPr>
            <a:spLocks noGrp="1"/>
          </p:cNvSpPr>
          <p:nvPr>
            <p:ph type="title"/>
          </p:nvPr>
        </p:nvSpPr>
        <p:spPr/>
        <p:txBody>
          <a:bodyPr/>
          <a:lstStyle/>
          <a:p>
            <a:r>
              <a:rPr lang="en-US" dirty="0"/>
              <a:t>logic</a:t>
            </a:r>
          </a:p>
        </p:txBody>
      </p:sp>
      <p:sp>
        <p:nvSpPr>
          <p:cNvPr id="3" name="Content Placeholder 2">
            <a:extLst>
              <a:ext uri="{FF2B5EF4-FFF2-40B4-BE49-F238E27FC236}">
                <a16:creationId xmlns:a16="http://schemas.microsoft.com/office/drawing/2014/main" id="{23F83FBC-28CC-D447-865A-0EBDBD6AA6BD}"/>
              </a:ext>
            </a:extLst>
          </p:cNvPr>
          <p:cNvSpPr>
            <a:spLocks noGrp="1"/>
          </p:cNvSpPr>
          <p:nvPr>
            <p:ph idx="1"/>
          </p:nvPr>
        </p:nvSpPr>
        <p:spPr>
          <a:xfrm>
            <a:off x="2054431" y="2638044"/>
            <a:ext cx="7906433" cy="3739005"/>
          </a:xfrm>
        </p:spPr>
        <p:txBody>
          <a:bodyPr/>
          <a:lstStyle/>
          <a:p>
            <a:pPr algn="just"/>
            <a:r>
              <a:rPr lang="en-IN" dirty="0"/>
              <a:t>A proper or reasonable way of thinking about or understanding something.</a:t>
            </a:r>
          </a:p>
          <a:p>
            <a:pPr algn="just"/>
            <a:r>
              <a:rPr lang="en-IN" dirty="0"/>
              <a:t>The science that studies the formal processes used in thinking and reasoning.</a:t>
            </a:r>
            <a:endParaRPr lang="en-IN" b="1" dirty="0"/>
          </a:p>
          <a:p>
            <a:pPr algn="just"/>
            <a:r>
              <a:rPr lang="en-IN" b="1" dirty="0"/>
              <a:t>Computer logic</a:t>
            </a:r>
            <a:r>
              <a:rPr lang="en-IN" dirty="0"/>
              <a:t> is an aspect of </a:t>
            </a:r>
            <a:r>
              <a:rPr lang="en-IN" b="1" dirty="0"/>
              <a:t>computer</a:t>
            </a:r>
            <a:r>
              <a:rPr lang="en-IN" dirty="0"/>
              <a:t> design concerning the fundamental operations and structures upon which all </a:t>
            </a:r>
            <a:r>
              <a:rPr lang="en-IN" b="1" dirty="0"/>
              <a:t>computer systems are built</a:t>
            </a:r>
            <a:r>
              <a:rPr lang="en-IN" dirty="0"/>
              <a:t>.</a:t>
            </a:r>
          </a:p>
          <a:p>
            <a:pPr lvl="1" algn="just"/>
            <a:r>
              <a:rPr lang="en-IN" dirty="0"/>
              <a:t>Boolean Logic</a:t>
            </a:r>
          </a:p>
          <a:p>
            <a:pPr lvl="1" algn="just"/>
            <a:r>
              <a:rPr lang="en-IN" dirty="0"/>
              <a:t>Logic Programming (</a:t>
            </a:r>
            <a:r>
              <a:rPr lang="en-IN" dirty="0" err="1"/>
              <a:t>Prolog</a:t>
            </a:r>
            <a:r>
              <a:rPr lang="en-IN" dirty="0"/>
              <a:t>)</a:t>
            </a:r>
          </a:p>
          <a:p>
            <a:pPr lvl="1" algn="just"/>
            <a:r>
              <a:rPr lang="en-IN" dirty="0"/>
              <a:t>Digital Logic</a:t>
            </a:r>
          </a:p>
          <a:p>
            <a:pPr lvl="1" algn="just"/>
            <a:r>
              <a:rPr lang="en-IN" dirty="0"/>
              <a:t>Fuzzy Logic</a:t>
            </a:r>
          </a:p>
          <a:p>
            <a:pPr lvl="1" algn="just"/>
            <a:endParaRPr lang="en-IN" dirty="0"/>
          </a:p>
          <a:p>
            <a:pPr lvl="1" algn="just"/>
            <a:endParaRPr lang="en-IN" dirty="0"/>
          </a:p>
          <a:p>
            <a:pPr lvl="1" algn="just"/>
            <a:endParaRPr lang="en-IN" dirty="0"/>
          </a:p>
        </p:txBody>
      </p:sp>
    </p:spTree>
    <p:extLst>
      <p:ext uri="{BB962C8B-B14F-4D97-AF65-F5344CB8AC3E}">
        <p14:creationId xmlns:p14="http://schemas.microsoft.com/office/powerpoint/2010/main" val="318947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FEED-A77A-FA40-8DB9-A995CB88404D}"/>
              </a:ext>
            </a:extLst>
          </p:cNvPr>
          <p:cNvSpPr>
            <a:spLocks noGrp="1"/>
          </p:cNvSpPr>
          <p:nvPr>
            <p:ph type="title"/>
          </p:nvPr>
        </p:nvSpPr>
        <p:spPr/>
        <p:txBody>
          <a:bodyPr/>
          <a:lstStyle/>
          <a:p>
            <a:r>
              <a:rPr lang="en-US" dirty="0"/>
              <a:t>Applications for computers</a:t>
            </a:r>
          </a:p>
        </p:txBody>
      </p:sp>
      <p:sp>
        <p:nvSpPr>
          <p:cNvPr id="3" name="Content Placeholder 2">
            <a:extLst>
              <a:ext uri="{FF2B5EF4-FFF2-40B4-BE49-F238E27FC236}">
                <a16:creationId xmlns:a16="http://schemas.microsoft.com/office/drawing/2014/main" id="{6E716209-6D7C-D14C-9519-BD168E8BE4CF}"/>
              </a:ext>
            </a:extLst>
          </p:cNvPr>
          <p:cNvSpPr>
            <a:spLocks noGrp="1"/>
          </p:cNvSpPr>
          <p:nvPr>
            <p:ph idx="1"/>
          </p:nvPr>
        </p:nvSpPr>
        <p:spPr>
          <a:xfrm>
            <a:off x="1543792" y="2638044"/>
            <a:ext cx="8942120" cy="3644003"/>
          </a:xfrm>
        </p:spPr>
        <p:txBody>
          <a:bodyPr>
            <a:normAutofit/>
          </a:bodyPr>
          <a:lstStyle/>
          <a:p>
            <a:r>
              <a:rPr lang="en-US" dirty="0"/>
              <a:t>Programming Languages - </a:t>
            </a:r>
            <a:r>
              <a:rPr lang="en-IN" dirty="0"/>
              <a:t>logical symbolism (Fortran, C++, Lisp, </a:t>
            </a:r>
            <a:r>
              <a:rPr lang="en-IN" dirty="0" err="1"/>
              <a:t>Prolog</a:t>
            </a:r>
            <a:r>
              <a:rPr lang="en-IN" dirty="0"/>
              <a:t>)</a:t>
            </a:r>
            <a:endParaRPr lang="en-US" dirty="0"/>
          </a:p>
          <a:p>
            <a:r>
              <a:rPr lang="en-US" dirty="0"/>
              <a:t>Artificial Intelligence/ Machine Intelligence</a:t>
            </a:r>
          </a:p>
          <a:p>
            <a:pPr lvl="1"/>
            <a:r>
              <a:rPr lang="en-US" dirty="0"/>
              <a:t>Expert Systems – Decision making</a:t>
            </a:r>
          </a:p>
          <a:p>
            <a:pPr lvl="1"/>
            <a:r>
              <a:rPr lang="en-US" dirty="0"/>
              <a:t>Rule-based Systems – Interpret information</a:t>
            </a:r>
          </a:p>
          <a:p>
            <a:r>
              <a:rPr lang="en-US" dirty="0"/>
              <a:t>Software Engineering</a:t>
            </a:r>
          </a:p>
          <a:p>
            <a:pPr lvl="1"/>
            <a:r>
              <a:rPr lang="en-US" dirty="0"/>
              <a:t>Knowledge Based Software Assistant – Correctness of specifications</a:t>
            </a:r>
          </a:p>
          <a:p>
            <a:r>
              <a:rPr lang="en-US" dirty="0"/>
              <a:t>Very Large Scale Integrated design – Implementation corresponds to specifications</a:t>
            </a:r>
          </a:p>
          <a:p>
            <a:r>
              <a:rPr lang="en-US" dirty="0"/>
              <a:t>Frame Languages and Classifiers (KL-One)</a:t>
            </a:r>
          </a:p>
          <a:p>
            <a:r>
              <a:rPr lang="en-US" dirty="0"/>
              <a:t>Concurrent Systems - Temporal Logic</a:t>
            </a:r>
          </a:p>
          <a:p>
            <a:pPr marL="0" indent="0">
              <a:buNone/>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12299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FB09-9CD2-AB4A-807C-D6798CA8DEA2}"/>
              </a:ext>
            </a:extLst>
          </p:cNvPr>
          <p:cNvSpPr>
            <a:spLocks noGrp="1"/>
          </p:cNvSpPr>
          <p:nvPr>
            <p:ph type="title"/>
          </p:nvPr>
        </p:nvSpPr>
        <p:spPr/>
        <p:txBody>
          <a:bodyPr/>
          <a:lstStyle/>
          <a:p>
            <a:r>
              <a:rPr lang="en-US" dirty="0"/>
              <a:t>Computational logic</a:t>
            </a:r>
          </a:p>
        </p:txBody>
      </p:sp>
      <p:sp>
        <p:nvSpPr>
          <p:cNvPr id="3" name="Content Placeholder 2">
            <a:extLst>
              <a:ext uri="{FF2B5EF4-FFF2-40B4-BE49-F238E27FC236}">
                <a16:creationId xmlns:a16="http://schemas.microsoft.com/office/drawing/2014/main" id="{23F83FBC-28CC-D447-865A-0EBDBD6AA6BD}"/>
              </a:ext>
            </a:extLst>
          </p:cNvPr>
          <p:cNvSpPr>
            <a:spLocks noGrp="1"/>
          </p:cNvSpPr>
          <p:nvPr>
            <p:ph idx="1"/>
          </p:nvPr>
        </p:nvSpPr>
        <p:spPr>
          <a:xfrm>
            <a:off x="2231136" y="2638043"/>
            <a:ext cx="8584502" cy="4319969"/>
          </a:xfrm>
        </p:spPr>
        <p:txBody>
          <a:bodyPr>
            <a:normAutofit lnSpcReduction="10000"/>
          </a:bodyPr>
          <a:lstStyle/>
          <a:p>
            <a:r>
              <a:rPr lang="en-IN" dirty="0"/>
              <a:t>Use of </a:t>
            </a:r>
            <a:r>
              <a:rPr lang="en-IN" b="1" dirty="0"/>
              <a:t>logic</a:t>
            </a:r>
            <a:r>
              <a:rPr lang="en-IN" dirty="0"/>
              <a:t> to perform or reason about </a:t>
            </a:r>
            <a:r>
              <a:rPr lang="en-IN" b="1" dirty="0"/>
              <a:t>computation</a:t>
            </a:r>
            <a:r>
              <a:rPr lang="en-IN" dirty="0"/>
              <a:t>. </a:t>
            </a:r>
            <a:endParaRPr lang="en-IN" b="1" dirty="0"/>
          </a:p>
          <a:p>
            <a:r>
              <a:rPr lang="en-IN" dirty="0"/>
              <a:t>Use of computers to establish facts in a logical formalism.</a:t>
            </a:r>
          </a:p>
          <a:p>
            <a:r>
              <a:rPr lang="en-IN" dirty="0"/>
              <a:t>Process of designing and analysing logic in computer applications. </a:t>
            </a:r>
          </a:p>
          <a:p>
            <a:r>
              <a:rPr lang="en-IN" dirty="0"/>
              <a:t>Types of logic:  </a:t>
            </a:r>
            <a:r>
              <a:rPr lang="en-IN" i="1" dirty="0"/>
              <a:t> </a:t>
            </a:r>
          </a:p>
          <a:p>
            <a:pPr lvl="1"/>
            <a:r>
              <a:rPr lang="en-IN" i="1" dirty="0"/>
              <a:t>Informal logic</a:t>
            </a:r>
            <a:r>
              <a:rPr lang="en-IN" dirty="0"/>
              <a:t> is the study of natural language arguments. </a:t>
            </a:r>
          </a:p>
          <a:p>
            <a:pPr lvl="1"/>
            <a:r>
              <a:rPr lang="en-IN" i="1" dirty="0"/>
              <a:t>Formal logic</a:t>
            </a:r>
            <a:r>
              <a:rPr lang="en-IN" dirty="0"/>
              <a:t> is the study of inference with purely formal content. </a:t>
            </a:r>
          </a:p>
          <a:p>
            <a:pPr lvl="2"/>
            <a:r>
              <a:rPr lang="en-IN" b="1" dirty="0"/>
              <a:t>Syllogistic logic: </a:t>
            </a:r>
            <a:r>
              <a:rPr lang="en-IN" dirty="0"/>
              <a:t>Deductive reasoning</a:t>
            </a:r>
          </a:p>
          <a:p>
            <a:pPr lvl="2"/>
            <a:r>
              <a:rPr lang="en-IN" b="1" dirty="0"/>
              <a:t>Symbolic logic: </a:t>
            </a:r>
            <a:r>
              <a:rPr lang="en-IN" dirty="0"/>
              <a:t>Symbolic abstractions</a:t>
            </a:r>
          </a:p>
          <a:p>
            <a:pPr lvl="3"/>
            <a:r>
              <a:rPr lang="en-IN" dirty="0"/>
              <a:t>Propositional (Zeroth order)</a:t>
            </a:r>
          </a:p>
          <a:p>
            <a:pPr lvl="3"/>
            <a:r>
              <a:rPr lang="en-IN" dirty="0"/>
              <a:t>Predicate (First order)</a:t>
            </a:r>
          </a:p>
          <a:p>
            <a:pPr lvl="2"/>
            <a:r>
              <a:rPr lang="en-IN" b="1" dirty="0"/>
              <a:t>Mathematical Logic</a:t>
            </a:r>
            <a:r>
              <a:rPr lang="en-IN" dirty="0"/>
              <a:t>: Extension of symbolic logic (model, proof, set and computability theories)</a:t>
            </a:r>
            <a:endParaRPr lang="en-US" dirty="0"/>
          </a:p>
        </p:txBody>
      </p:sp>
    </p:spTree>
    <p:extLst>
      <p:ext uri="{BB962C8B-B14F-4D97-AF65-F5344CB8AC3E}">
        <p14:creationId xmlns:p14="http://schemas.microsoft.com/office/powerpoint/2010/main" val="55754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406E-B5D5-6F4B-875F-36CC667365D2}"/>
              </a:ext>
            </a:extLst>
          </p:cNvPr>
          <p:cNvSpPr>
            <a:spLocks noGrp="1"/>
          </p:cNvSpPr>
          <p:nvPr>
            <p:ph type="title"/>
          </p:nvPr>
        </p:nvSpPr>
        <p:spPr/>
        <p:txBody>
          <a:bodyPr/>
          <a:lstStyle/>
          <a:p>
            <a:r>
              <a:rPr lang="en-US" dirty="0"/>
              <a:t>Logics of interest</a:t>
            </a:r>
          </a:p>
        </p:txBody>
      </p:sp>
      <p:sp>
        <p:nvSpPr>
          <p:cNvPr id="3" name="Content Placeholder 2">
            <a:extLst>
              <a:ext uri="{FF2B5EF4-FFF2-40B4-BE49-F238E27FC236}">
                <a16:creationId xmlns:a16="http://schemas.microsoft.com/office/drawing/2014/main" id="{EE88AC4E-639F-2546-969F-0B0AF2896162}"/>
              </a:ext>
            </a:extLst>
          </p:cNvPr>
          <p:cNvSpPr>
            <a:spLocks noGrp="1"/>
          </p:cNvSpPr>
          <p:nvPr>
            <p:ph idx="1"/>
          </p:nvPr>
        </p:nvSpPr>
        <p:spPr/>
        <p:txBody>
          <a:bodyPr/>
          <a:lstStyle/>
          <a:p>
            <a:pPr fontAlgn="base"/>
            <a:r>
              <a:rPr lang="en-IN" dirty="0"/>
              <a:t>Propositional Logic: Formed by combining atomic propositions using logical connectors</a:t>
            </a:r>
          </a:p>
          <a:p>
            <a:pPr fontAlgn="base"/>
            <a:r>
              <a:rPr lang="en-IN" dirty="0"/>
              <a:t>Predicate Logic: Provides an account of quantifiers (Universal, Existential) to express arguments occurring in natural language</a:t>
            </a:r>
          </a:p>
          <a:p>
            <a:r>
              <a:rPr lang="en-IN" dirty="0"/>
              <a:t>Modal Logic: Logic of ☐necessity and ◊ possibility</a:t>
            </a:r>
            <a:endParaRPr lang="en-US" dirty="0"/>
          </a:p>
        </p:txBody>
      </p:sp>
    </p:spTree>
    <p:extLst>
      <p:ext uri="{BB962C8B-B14F-4D97-AF65-F5344CB8AC3E}">
        <p14:creationId xmlns:p14="http://schemas.microsoft.com/office/powerpoint/2010/main" val="2664746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5332-E3FE-6247-A0DF-AFC74FC83D79}"/>
              </a:ext>
            </a:extLst>
          </p:cNvPr>
          <p:cNvSpPr>
            <a:spLocks noGrp="1"/>
          </p:cNvSpPr>
          <p:nvPr>
            <p:ph type="title"/>
          </p:nvPr>
        </p:nvSpPr>
        <p:spPr/>
        <p:txBody>
          <a:bodyPr/>
          <a:lstStyle/>
          <a:p>
            <a:r>
              <a:rPr lang="en-US" dirty="0"/>
              <a:t>Arguments</a:t>
            </a:r>
          </a:p>
        </p:txBody>
      </p:sp>
      <p:sp>
        <p:nvSpPr>
          <p:cNvPr id="3" name="Text Placeholder 2">
            <a:extLst>
              <a:ext uri="{FF2B5EF4-FFF2-40B4-BE49-F238E27FC236}">
                <a16:creationId xmlns:a16="http://schemas.microsoft.com/office/drawing/2014/main" id="{0A355A96-70D7-5247-9DB0-6F2588593D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11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9470-F97E-8044-9D10-2BC0A8FF3770}"/>
              </a:ext>
            </a:extLst>
          </p:cNvPr>
          <p:cNvSpPr>
            <a:spLocks noGrp="1"/>
          </p:cNvSpPr>
          <p:nvPr>
            <p:ph type="title"/>
          </p:nvPr>
        </p:nvSpPr>
        <p:spPr>
          <a:xfrm>
            <a:off x="2231136" y="1309077"/>
            <a:ext cx="7729728" cy="1188720"/>
          </a:xfrm>
        </p:spPr>
        <p:txBody>
          <a:bodyPr/>
          <a:lstStyle/>
          <a:p>
            <a:pPr algn="ctr"/>
            <a:r>
              <a:rPr lang="en-US" dirty="0"/>
              <a:t>terminologies</a:t>
            </a:r>
          </a:p>
        </p:txBody>
      </p:sp>
      <p:sp>
        <p:nvSpPr>
          <p:cNvPr id="3" name="Content Placeholder 2">
            <a:extLst>
              <a:ext uri="{FF2B5EF4-FFF2-40B4-BE49-F238E27FC236}">
                <a16:creationId xmlns:a16="http://schemas.microsoft.com/office/drawing/2014/main" id="{21FFC530-1F24-0943-812C-CC766AC29D84}"/>
              </a:ext>
            </a:extLst>
          </p:cNvPr>
          <p:cNvSpPr>
            <a:spLocks noGrp="1"/>
          </p:cNvSpPr>
          <p:nvPr>
            <p:ph idx="1"/>
          </p:nvPr>
        </p:nvSpPr>
        <p:spPr>
          <a:xfrm>
            <a:off x="1912114" y="2766950"/>
            <a:ext cx="9629774" cy="3703617"/>
          </a:xfrm>
        </p:spPr>
        <p:txBody>
          <a:bodyPr>
            <a:noAutofit/>
          </a:bodyPr>
          <a:lstStyle/>
          <a:p>
            <a:r>
              <a:rPr lang="en-US" sz="2200" b="1" dirty="0">
                <a:cs typeface="Arial Narrow" panose="020B0604020202020204" pitchFamily="34" charset="0"/>
              </a:rPr>
              <a:t>Logic</a:t>
            </a:r>
            <a:r>
              <a:rPr lang="en-US" sz="2200" b="1" dirty="0">
                <a:latin typeface="Arial Narrow" panose="020B0604020202020204" pitchFamily="34" charset="0"/>
                <a:cs typeface="Arial Narrow" panose="020B0604020202020204" pitchFamily="34" charset="0"/>
              </a:rPr>
              <a:t>:</a:t>
            </a:r>
            <a:r>
              <a:rPr lang="en-IN" sz="2200" b="1" dirty="0">
                <a:latin typeface="Arial Narrow" panose="020B0604020202020204" pitchFamily="34" charset="0"/>
                <a:cs typeface="Arial Narrow" panose="020B0604020202020204" pitchFamily="34" charset="0"/>
              </a:rPr>
              <a:t> </a:t>
            </a:r>
            <a:r>
              <a:rPr lang="en-IN" sz="2200" dirty="0"/>
              <a:t>Science that studies the principles of correct reasoning-  </a:t>
            </a:r>
            <a:r>
              <a:rPr lang="en-US" sz="2200" dirty="0"/>
              <a:t>Evaluates arguments</a:t>
            </a:r>
          </a:p>
          <a:p>
            <a:r>
              <a:rPr lang="en-US" sz="2200" b="1" dirty="0"/>
              <a:t>Rules: </a:t>
            </a:r>
            <a:r>
              <a:rPr lang="en-US" sz="2200" dirty="0"/>
              <a:t>Instructions indicating what is allowed to be done or not done</a:t>
            </a:r>
          </a:p>
          <a:p>
            <a:r>
              <a:rPr lang="en-US" sz="2200" b="1" dirty="0">
                <a:cs typeface="Arial Narrow" panose="020B0604020202020204" pitchFamily="34" charset="0"/>
              </a:rPr>
              <a:t>Arguments: </a:t>
            </a:r>
            <a:r>
              <a:rPr lang="en-IN" sz="2200" b="1" dirty="0">
                <a:cs typeface="Arial Narrow" panose="020B0604020202020204" pitchFamily="34" charset="0"/>
              </a:rPr>
              <a:t> </a:t>
            </a:r>
            <a:r>
              <a:rPr lang="en-IN" sz="2200" dirty="0">
                <a:cs typeface="Arial Narrow" panose="020B0604020202020204" pitchFamily="34" charset="0"/>
              </a:rPr>
              <a:t>A reason or set of reasons given in support of an idea, action or theory. </a:t>
            </a:r>
          </a:p>
          <a:p>
            <a:r>
              <a:rPr lang="en-US" sz="2200" b="1" dirty="0">
                <a:cs typeface="Arial Narrow" panose="020B0604020202020204" pitchFamily="34" charset="0"/>
              </a:rPr>
              <a:t>Premise:</a:t>
            </a:r>
            <a:r>
              <a:rPr lang="en-US" sz="2200" dirty="0">
                <a:cs typeface="Arial Narrow" panose="020B0604020202020204" pitchFamily="34" charset="0"/>
              </a:rPr>
              <a:t> </a:t>
            </a:r>
            <a:r>
              <a:rPr lang="en-IN" sz="2200" dirty="0">
                <a:cs typeface="Arial Narrow" panose="020B0604020202020204" pitchFamily="34" charset="0"/>
              </a:rPr>
              <a:t>Statement in an argument that provides reason or support for the conclusion</a:t>
            </a:r>
            <a:endParaRPr lang="en-US" sz="2200" dirty="0">
              <a:cs typeface="Arial Narrow" panose="020B0604020202020204" pitchFamily="34" charset="0"/>
            </a:endParaRPr>
          </a:p>
          <a:p>
            <a:r>
              <a:rPr lang="en-US" sz="2200" b="1" dirty="0">
                <a:cs typeface="Arial Narrow" panose="020B0604020202020204" pitchFamily="34" charset="0"/>
              </a:rPr>
              <a:t>Conclusions</a:t>
            </a:r>
            <a:r>
              <a:rPr lang="en-US" sz="2200" dirty="0">
                <a:cs typeface="Arial Narrow" panose="020B0604020202020204" pitchFamily="34" charset="0"/>
              </a:rPr>
              <a:t>: </a:t>
            </a:r>
            <a:r>
              <a:rPr lang="en-IN" sz="2200" dirty="0">
                <a:cs typeface="Arial Narrow" panose="020B0604020202020204" pitchFamily="34" charset="0"/>
              </a:rPr>
              <a:t>Decision reached by reasoning</a:t>
            </a:r>
          </a:p>
          <a:p>
            <a:r>
              <a:rPr lang="en-US" sz="2200" b="1" dirty="0">
                <a:cs typeface="Arial Narrow" panose="020B0604020202020204" pitchFamily="34" charset="0"/>
              </a:rPr>
              <a:t>Deductions: </a:t>
            </a:r>
            <a:r>
              <a:rPr lang="en-IN" sz="2200" dirty="0">
                <a:cs typeface="Arial Narrow" panose="020B0604020202020204" pitchFamily="34" charset="0"/>
              </a:rPr>
              <a:t>Inference of particular instances by reference to a general law or principle</a:t>
            </a:r>
          </a:p>
        </p:txBody>
      </p:sp>
    </p:spTree>
    <p:extLst>
      <p:ext uri="{BB962C8B-B14F-4D97-AF65-F5344CB8AC3E}">
        <p14:creationId xmlns:p14="http://schemas.microsoft.com/office/powerpoint/2010/main" val="421357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D385-9382-0044-9522-046BBBE19B41}"/>
              </a:ext>
            </a:extLst>
          </p:cNvPr>
          <p:cNvSpPr>
            <a:spLocks noGrp="1"/>
          </p:cNvSpPr>
          <p:nvPr>
            <p:ph type="title"/>
          </p:nvPr>
        </p:nvSpPr>
        <p:spPr/>
        <p:txBody>
          <a:bodyPr/>
          <a:lstStyle/>
          <a:p>
            <a:r>
              <a:rPr lang="en-US" dirty="0"/>
              <a:t>Arguments</a:t>
            </a:r>
          </a:p>
        </p:txBody>
      </p:sp>
      <p:sp>
        <p:nvSpPr>
          <p:cNvPr id="3" name="Content Placeholder 2">
            <a:extLst>
              <a:ext uri="{FF2B5EF4-FFF2-40B4-BE49-F238E27FC236}">
                <a16:creationId xmlns:a16="http://schemas.microsoft.com/office/drawing/2014/main" id="{CFC90288-FADC-C642-B61B-3FD1BB52533F}"/>
              </a:ext>
            </a:extLst>
          </p:cNvPr>
          <p:cNvSpPr>
            <a:spLocks noGrp="1"/>
          </p:cNvSpPr>
          <p:nvPr>
            <p:ph idx="1"/>
          </p:nvPr>
        </p:nvSpPr>
        <p:spPr>
          <a:xfrm>
            <a:off x="1436914" y="2638044"/>
            <a:ext cx="8523950" cy="4219956"/>
          </a:xfrm>
        </p:spPr>
        <p:txBody>
          <a:bodyPr>
            <a:normAutofit/>
          </a:bodyPr>
          <a:lstStyle/>
          <a:p>
            <a:pPr marL="0" indent="0" algn="just">
              <a:buNone/>
            </a:pPr>
            <a:r>
              <a:rPr lang="en-IN" sz="2400" i="1" dirty="0">
                <a:solidFill>
                  <a:srgbClr val="002060"/>
                </a:solidFill>
              </a:rPr>
              <a:t>If the train arrives late and there are no taxis at the station, then Singh is late for his meeting. </a:t>
            </a:r>
            <a:r>
              <a:rPr lang="en-IN" sz="2400" i="1" dirty="0">
                <a:solidFill>
                  <a:srgbClr val="7030A0"/>
                </a:solidFill>
              </a:rPr>
              <a:t>Singh is not late for his meeting. </a:t>
            </a:r>
            <a:r>
              <a:rPr lang="en-IN" sz="2400" i="1" dirty="0">
                <a:solidFill>
                  <a:srgbClr val="C00000"/>
                </a:solidFill>
              </a:rPr>
              <a:t>The train did arrive late. </a:t>
            </a:r>
            <a:r>
              <a:rPr lang="en-IN" sz="2400" i="1" dirty="0">
                <a:solidFill>
                  <a:srgbClr val="00B050"/>
                </a:solidFill>
              </a:rPr>
              <a:t>Therefore, there were taxis at the station.</a:t>
            </a:r>
            <a:r>
              <a:rPr lang="en-IN" sz="2400" dirty="0">
                <a:solidFill>
                  <a:srgbClr val="00B050"/>
                </a:solidFill>
              </a:rPr>
              <a:t> </a:t>
            </a:r>
          </a:p>
          <a:p>
            <a:pPr marL="0" indent="0" algn="just">
              <a:buNone/>
            </a:pPr>
            <a:endParaRPr lang="en-IN" sz="1000" dirty="0">
              <a:solidFill>
                <a:srgbClr val="00B050"/>
              </a:solidFill>
            </a:endParaRPr>
          </a:p>
          <a:p>
            <a:pPr marL="0" indent="0" algn="just">
              <a:buNone/>
            </a:pPr>
            <a:r>
              <a:rPr lang="en-US" sz="2400" i="1" dirty="0">
                <a:solidFill>
                  <a:srgbClr val="002060"/>
                </a:solidFill>
              </a:rPr>
              <a:t>If it is raining and </a:t>
            </a:r>
            <a:r>
              <a:rPr lang="en-US" sz="2400" i="1" dirty="0" err="1">
                <a:solidFill>
                  <a:srgbClr val="002060"/>
                </a:solidFill>
              </a:rPr>
              <a:t>Nimmy</a:t>
            </a:r>
            <a:r>
              <a:rPr lang="en-US" sz="2400" i="1" dirty="0">
                <a:solidFill>
                  <a:srgbClr val="002060"/>
                </a:solidFill>
              </a:rPr>
              <a:t> does not have her umbrella with her, then she will get wet. </a:t>
            </a:r>
            <a:r>
              <a:rPr lang="en-US" sz="2400" i="1" dirty="0">
                <a:solidFill>
                  <a:srgbClr val="FF0000"/>
                </a:solidFill>
              </a:rPr>
              <a:t>It is raining, </a:t>
            </a:r>
            <a:r>
              <a:rPr lang="en-US" sz="2400" i="1" dirty="0">
                <a:solidFill>
                  <a:srgbClr val="00B050"/>
                </a:solidFill>
              </a:rPr>
              <a:t>Therefore, </a:t>
            </a:r>
            <a:r>
              <a:rPr lang="en-US" sz="2400" i="1" dirty="0" err="1">
                <a:solidFill>
                  <a:srgbClr val="00B050"/>
                </a:solidFill>
              </a:rPr>
              <a:t>Nimmy</a:t>
            </a:r>
            <a:r>
              <a:rPr lang="en-US" sz="2400" i="1" dirty="0">
                <a:solidFill>
                  <a:srgbClr val="00B050"/>
                </a:solidFill>
              </a:rPr>
              <a:t> has her umbrella with her.</a:t>
            </a:r>
          </a:p>
          <a:p>
            <a:pPr marL="0" indent="0" algn="just">
              <a:buNone/>
            </a:pPr>
            <a:endParaRPr lang="en-US" sz="2400" i="1" dirty="0">
              <a:solidFill>
                <a:srgbClr val="00B050"/>
              </a:solidFill>
            </a:endParaRPr>
          </a:p>
          <a:p>
            <a:pPr marL="0" indent="0" algn="just">
              <a:buNone/>
            </a:pPr>
            <a:r>
              <a:rPr lang="en-US" sz="2400" i="1" dirty="0">
                <a:solidFill>
                  <a:schemeClr val="tx1"/>
                </a:solidFill>
              </a:rPr>
              <a:t>           If p and Not q then r, Not r,  p, Therefore q    </a:t>
            </a:r>
          </a:p>
          <a:p>
            <a:pPr marL="0" indent="0" algn="just">
              <a:buNone/>
            </a:pPr>
            <a:r>
              <a:rPr lang="en-US" sz="2400" i="1" dirty="0">
                <a:solidFill>
                  <a:schemeClr val="tx1"/>
                </a:solidFill>
              </a:rPr>
              <a:t>          If p and Not q then r, p, Therefore q </a:t>
            </a:r>
          </a:p>
        </p:txBody>
      </p:sp>
    </p:spTree>
    <p:extLst>
      <p:ext uri="{BB962C8B-B14F-4D97-AF65-F5344CB8AC3E}">
        <p14:creationId xmlns:p14="http://schemas.microsoft.com/office/powerpoint/2010/main" val="356073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4565-308D-704C-8B9B-FAE21B1BE993}"/>
              </a:ext>
            </a:extLst>
          </p:cNvPr>
          <p:cNvSpPr>
            <a:spLocks noGrp="1"/>
          </p:cNvSpPr>
          <p:nvPr>
            <p:ph type="title"/>
          </p:nvPr>
        </p:nvSpPr>
        <p:spPr>
          <a:xfrm>
            <a:off x="2231136" y="1350287"/>
            <a:ext cx="7729728" cy="1188720"/>
          </a:xfrm>
        </p:spPr>
        <p:txBody>
          <a:bodyPr/>
          <a:lstStyle/>
          <a:p>
            <a:r>
              <a:rPr lang="en-US" dirty="0"/>
              <a:t>Arguments - Examples</a:t>
            </a:r>
          </a:p>
        </p:txBody>
      </p:sp>
      <p:sp>
        <p:nvSpPr>
          <p:cNvPr id="3" name="Content Placeholder 2">
            <a:extLst>
              <a:ext uri="{FF2B5EF4-FFF2-40B4-BE49-F238E27FC236}">
                <a16:creationId xmlns:a16="http://schemas.microsoft.com/office/drawing/2014/main" id="{07397F73-8390-3A4C-90DE-3E448D76D809}"/>
              </a:ext>
            </a:extLst>
          </p:cNvPr>
          <p:cNvSpPr>
            <a:spLocks noGrp="1"/>
          </p:cNvSpPr>
          <p:nvPr>
            <p:ph idx="1"/>
          </p:nvPr>
        </p:nvSpPr>
        <p:spPr>
          <a:xfrm>
            <a:off x="1721922" y="2638044"/>
            <a:ext cx="8238942" cy="3934206"/>
          </a:xfrm>
        </p:spPr>
        <p:txBody>
          <a:bodyPr>
            <a:normAutofit/>
          </a:bodyPr>
          <a:lstStyle/>
          <a:p>
            <a:pPr algn="just"/>
            <a:r>
              <a:rPr lang="en-US" sz="2200" dirty="0"/>
              <a:t>The bank safe was robbed last night . Whoever robbed the safe knew the safe’s combination. Only two people know the safe’s combination: Amar and Akbar. Amar needed money to pay his rentals. Amar was seen sneaking around outside the bank last night. Therefore Amar robbed the bank.</a:t>
            </a:r>
          </a:p>
          <a:p>
            <a:pPr algn="just"/>
            <a:r>
              <a:rPr lang="en-US" sz="2200" dirty="0"/>
              <a:t>The person who broke open my locker has left finger prints on the door nob. Shanthi is the only person in the world who has these fingerprints. Therefore Shanthi broke open my locker.</a:t>
            </a:r>
          </a:p>
          <a:p>
            <a:pPr marL="0" indent="0" algn="just">
              <a:buNone/>
            </a:pPr>
            <a:endParaRPr lang="en-US" sz="2200" dirty="0"/>
          </a:p>
          <a:p>
            <a:pPr marL="0" indent="0" algn="just">
              <a:buNone/>
            </a:pPr>
            <a:endParaRPr lang="en-US" sz="2200" dirty="0"/>
          </a:p>
        </p:txBody>
      </p:sp>
      <p:sp>
        <p:nvSpPr>
          <p:cNvPr id="4" name="Content Placeholder 2">
            <a:extLst>
              <a:ext uri="{FF2B5EF4-FFF2-40B4-BE49-F238E27FC236}">
                <a16:creationId xmlns:a16="http://schemas.microsoft.com/office/drawing/2014/main" id="{06CF7004-56E5-5B41-AC7F-1CFA936D3325}"/>
              </a:ext>
            </a:extLst>
          </p:cNvPr>
          <p:cNvSpPr txBox="1">
            <a:spLocks/>
          </p:cNvSpPr>
          <p:nvPr/>
        </p:nvSpPr>
        <p:spPr>
          <a:xfrm>
            <a:off x="1721922" y="4657725"/>
            <a:ext cx="8238942" cy="201968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Font typeface="Arial" panose="020B0604020202020204" pitchFamily="34" charset="0"/>
              <a:buNone/>
            </a:pPr>
            <a:endParaRPr lang="en-US" sz="2200" dirty="0"/>
          </a:p>
        </p:txBody>
      </p:sp>
    </p:spTree>
    <p:extLst>
      <p:ext uri="{BB962C8B-B14F-4D97-AF65-F5344CB8AC3E}">
        <p14:creationId xmlns:p14="http://schemas.microsoft.com/office/powerpoint/2010/main" val="362103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8CDC-1F9F-9D41-84A2-A8A0A9AE6374}"/>
              </a:ext>
            </a:extLst>
          </p:cNvPr>
          <p:cNvSpPr>
            <a:spLocks noGrp="1"/>
          </p:cNvSpPr>
          <p:nvPr>
            <p:ph type="title"/>
          </p:nvPr>
        </p:nvSpPr>
        <p:spPr/>
        <p:txBody>
          <a:bodyPr/>
          <a:lstStyle/>
          <a:p>
            <a:r>
              <a:rPr lang="en-US" dirty="0"/>
              <a:t>blooms taxonomy</a:t>
            </a:r>
          </a:p>
        </p:txBody>
      </p:sp>
      <p:sp>
        <p:nvSpPr>
          <p:cNvPr id="3" name="Content Placeholder 2">
            <a:extLst>
              <a:ext uri="{FF2B5EF4-FFF2-40B4-BE49-F238E27FC236}">
                <a16:creationId xmlns:a16="http://schemas.microsoft.com/office/drawing/2014/main" id="{46DD88D1-AF76-8948-AEC0-0ED6DABA1C67}"/>
              </a:ext>
            </a:extLst>
          </p:cNvPr>
          <p:cNvSpPr>
            <a:spLocks noGrp="1"/>
          </p:cNvSpPr>
          <p:nvPr>
            <p:ph idx="1"/>
          </p:nvPr>
        </p:nvSpPr>
        <p:spPr>
          <a:xfrm>
            <a:off x="307335" y="2733047"/>
            <a:ext cx="4905934" cy="3101983"/>
          </a:xfrm>
        </p:spPr>
        <p:txBody>
          <a:bodyPr>
            <a:normAutofit fontScale="85000" lnSpcReduction="10000"/>
          </a:bodyPr>
          <a:lstStyle/>
          <a:p>
            <a:pPr algn="just"/>
            <a:endParaRPr lang="en-IN" dirty="0"/>
          </a:p>
          <a:p>
            <a:pPr algn="just"/>
            <a:r>
              <a:rPr lang="en-IN" dirty="0"/>
              <a:t>Before we can </a:t>
            </a:r>
            <a:r>
              <a:rPr lang="en-IN" b="1" dirty="0"/>
              <a:t>understand</a:t>
            </a:r>
            <a:r>
              <a:rPr lang="en-IN" dirty="0"/>
              <a:t> a concept, we must be able to </a:t>
            </a:r>
            <a:r>
              <a:rPr lang="en-IN" b="1" dirty="0"/>
              <a:t>remember</a:t>
            </a:r>
            <a:r>
              <a:rPr lang="en-IN" dirty="0"/>
              <a:t> it.</a:t>
            </a:r>
          </a:p>
          <a:p>
            <a:pPr algn="just"/>
            <a:r>
              <a:rPr lang="en-IN" dirty="0"/>
              <a:t>Before we can</a:t>
            </a:r>
            <a:r>
              <a:rPr lang="en-IN" b="1" dirty="0"/>
              <a:t> apply</a:t>
            </a:r>
            <a:r>
              <a:rPr lang="en-IN" dirty="0"/>
              <a:t> the concept, we must be able to </a:t>
            </a:r>
            <a:r>
              <a:rPr lang="en-IN" b="1" dirty="0"/>
              <a:t>understand</a:t>
            </a:r>
            <a:r>
              <a:rPr lang="en-IN" dirty="0"/>
              <a:t> it. </a:t>
            </a:r>
          </a:p>
          <a:p>
            <a:pPr algn="just"/>
            <a:r>
              <a:rPr lang="en-IN" dirty="0"/>
              <a:t>Before we </a:t>
            </a:r>
            <a:r>
              <a:rPr lang="en-IN" b="1" dirty="0"/>
              <a:t>analyse</a:t>
            </a:r>
            <a:r>
              <a:rPr lang="en-IN" dirty="0"/>
              <a:t> it, we must be able to </a:t>
            </a:r>
            <a:r>
              <a:rPr lang="en-IN" b="1" dirty="0"/>
              <a:t>apply</a:t>
            </a:r>
            <a:r>
              <a:rPr lang="en-IN" dirty="0"/>
              <a:t> it.</a:t>
            </a:r>
          </a:p>
          <a:p>
            <a:pPr algn="just"/>
            <a:r>
              <a:rPr lang="en-IN" dirty="0"/>
              <a:t>Before we can </a:t>
            </a:r>
            <a:r>
              <a:rPr lang="en-IN" b="1" dirty="0"/>
              <a:t>evaluate</a:t>
            </a:r>
            <a:r>
              <a:rPr lang="en-IN" dirty="0"/>
              <a:t> its impact, we must have </a:t>
            </a:r>
            <a:r>
              <a:rPr lang="en-IN" b="1" dirty="0"/>
              <a:t>analysed</a:t>
            </a:r>
            <a:r>
              <a:rPr lang="en-IN" dirty="0"/>
              <a:t> it. </a:t>
            </a:r>
          </a:p>
          <a:p>
            <a:pPr algn="just"/>
            <a:r>
              <a:rPr lang="en-IN" dirty="0"/>
              <a:t>Before we can </a:t>
            </a:r>
            <a:r>
              <a:rPr lang="en-IN" b="1" dirty="0"/>
              <a:t>create</a:t>
            </a:r>
            <a:r>
              <a:rPr lang="en-IN" dirty="0"/>
              <a:t> something based on the concept, we must have </a:t>
            </a:r>
            <a:r>
              <a:rPr lang="en-IN" b="1" dirty="0"/>
              <a:t>remembered</a:t>
            </a:r>
            <a:r>
              <a:rPr lang="en-IN" dirty="0"/>
              <a:t>, </a:t>
            </a:r>
            <a:r>
              <a:rPr lang="en-IN" b="1" dirty="0"/>
              <a:t>understood</a:t>
            </a:r>
            <a:r>
              <a:rPr lang="en-IN" dirty="0"/>
              <a:t>,</a:t>
            </a:r>
            <a:r>
              <a:rPr lang="en-IN" b="1" dirty="0"/>
              <a:t> applied</a:t>
            </a:r>
            <a:r>
              <a:rPr lang="en-IN" dirty="0"/>
              <a:t>,</a:t>
            </a:r>
            <a:r>
              <a:rPr lang="en-IN" b="1" dirty="0"/>
              <a:t> analysed </a:t>
            </a:r>
            <a:r>
              <a:rPr lang="en-IN" dirty="0"/>
              <a:t>and</a:t>
            </a:r>
            <a:r>
              <a:rPr lang="en-IN" b="1" dirty="0"/>
              <a:t> evaluated </a:t>
            </a:r>
            <a:r>
              <a:rPr lang="en-IN" dirty="0"/>
              <a:t>the concept.</a:t>
            </a:r>
          </a:p>
          <a:p>
            <a:pPr algn="just"/>
            <a:endParaRPr lang="en-US" dirty="0"/>
          </a:p>
        </p:txBody>
      </p:sp>
      <p:pic>
        <p:nvPicPr>
          <p:cNvPr id="4" name="Picture 3">
            <a:extLst>
              <a:ext uri="{FF2B5EF4-FFF2-40B4-BE49-F238E27FC236}">
                <a16:creationId xmlns:a16="http://schemas.microsoft.com/office/drawing/2014/main" id="{0F3C0D89-0840-8345-8748-A27E2B8106B8}"/>
              </a:ext>
            </a:extLst>
          </p:cNvPr>
          <p:cNvPicPr>
            <a:picLocks noChangeAspect="1"/>
          </p:cNvPicPr>
          <p:nvPr/>
        </p:nvPicPr>
        <p:blipFill>
          <a:blip r:embed="rId2"/>
          <a:stretch>
            <a:fillRect/>
          </a:stretch>
        </p:blipFill>
        <p:spPr>
          <a:xfrm>
            <a:off x="5722481" y="2733046"/>
            <a:ext cx="6282045" cy="2907943"/>
          </a:xfrm>
          <a:prstGeom prst="rect">
            <a:avLst/>
          </a:prstGeom>
        </p:spPr>
      </p:pic>
      <p:sp>
        <p:nvSpPr>
          <p:cNvPr id="5" name="Rectangle 4">
            <a:extLst>
              <a:ext uri="{FF2B5EF4-FFF2-40B4-BE49-F238E27FC236}">
                <a16:creationId xmlns:a16="http://schemas.microsoft.com/office/drawing/2014/main" id="{1B21005B-ECBD-2F49-B54C-18907A9E79AB}"/>
              </a:ext>
            </a:extLst>
          </p:cNvPr>
          <p:cNvSpPr/>
          <p:nvPr/>
        </p:nvSpPr>
        <p:spPr>
          <a:xfrm>
            <a:off x="5816073" y="2169675"/>
            <a:ext cx="4283288" cy="369332"/>
          </a:xfrm>
          <a:prstGeom prst="rect">
            <a:avLst/>
          </a:prstGeom>
        </p:spPr>
        <p:txBody>
          <a:bodyPr wrap="none">
            <a:spAutoFit/>
          </a:bodyPr>
          <a:lstStyle/>
          <a:p>
            <a:r>
              <a:rPr lang="en-US" dirty="0">
                <a:solidFill>
                  <a:srgbClr val="002060"/>
                </a:solidFill>
              </a:rPr>
              <a:t>Image Source: </a:t>
            </a:r>
            <a:r>
              <a:rPr lang="en-US" dirty="0">
                <a:solidFill>
                  <a:srgbClr val="7030A0"/>
                </a:solidFill>
              </a:rPr>
              <a:t>https://</a:t>
            </a:r>
            <a:r>
              <a:rPr lang="en-US" dirty="0" err="1">
                <a:solidFill>
                  <a:srgbClr val="7030A0"/>
                </a:solidFill>
              </a:rPr>
              <a:t>www.niallmcnulty.com</a:t>
            </a:r>
            <a:r>
              <a:rPr lang="en-US" dirty="0">
                <a:solidFill>
                  <a:srgbClr val="7030A0"/>
                </a:solidFill>
              </a:rPr>
              <a:t>/</a:t>
            </a:r>
          </a:p>
        </p:txBody>
      </p:sp>
    </p:spTree>
    <p:extLst>
      <p:ext uri="{BB962C8B-B14F-4D97-AF65-F5344CB8AC3E}">
        <p14:creationId xmlns:p14="http://schemas.microsoft.com/office/powerpoint/2010/main" val="404951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1097-B93C-9E46-90BA-CD9DE91E7C36}"/>
              </a:ext>
            </a:extLst>
          </p:cNvPr>
          <p:cNvSpPr>
            <a:spLocks noGrp="1"/>
          </p:cNvSpPr>
          <p:nvPr>
            <p:ph type="title"/>
          </p:nvPr>
        </p:nvSpPr>
        <p:spPr/>
        <p:txBody>
          <a:bodyPr/>
          <a:lstStyle/>
          <a:p>
            <a:r>
              <a:rPr lang="en-US" dirty="0"/>
              <a:t>Identifying arguments</a:t>
            </a:r>
          </a:p>
        </p:txBody>
      </p:sp>
      <p:sp>
        <p:nvSpPr>
          <p:cNvPr id="3" name="Content Placeholder 2">
            <a:extLst>
              <a:ext uri="{FF2B5EF4-FFF2-40B4-BE49-F238E27FC236}">
                <a16:creationId xmlns:a16="http://schemas.microsoft.com/office/drawing/2014/main" id="{A085B404-70E1-E445-97F2-130E2A646D98}"/>
              </a:ext>
            </a:extLst>
          </p:cNvPr>
          <p:cNvSpPr>
            <a:spLocks noGrp="1"/>
          </p:cNvSpPr>
          <p:nvPr>
            <p:ph idx="1"/>
          </p:nvPr>
        </p:nvSpPr>
        <p:spPr>
          <a:xfrm>
            <a:off x="2231136" y="2638044"/>
            <a:ext cx="8527908" cy="4012138"/>
          </a:xfrm>
        </p:spPr>
        <p:txBody>
          <a:bodyPr>
            <a:normAutofit lnSpcReduction="10000"/>
          </a:bodyPr>
          <a:lstStyle/>
          <a:p>
            <a:pPr algn="just"/>
            <a:r>
              <a:rPr lang="en-US" sz="2200" dirty="0"/>
              <a:t>An argument will have premise  and conclusion.</a:t>
            </a:r>
          </a:p>
          <a:p>
            <a:pPr algn="just"/>
            <a:r>
              <a:rPr lang="en-US" sz="2200" dirty="0"/>
              <a:t>Try to identify what is that you are expected to be convinced (conclusion) about, then try to determine why you ought to be convinced (premise).</a:t>
            </a:r>
          </a:p>
          <a:p>
            <a:pPr algn="just"/>
            <a:r>
              <a:rPr lang="en-US" sz="2200" dirty="0"/>
              <a:t>If the above method doesn’t work, then you can look for indicative words like since &amp; because to identify the premise and words like hence &amp; therefore that precedes conclusion.</a:t>
            </a:r>
          </a:p>
          <a:p>
            <a:pPr marL="0" indent="0" algn="just">
              <a:buNone/>
            </a:pPr>
            <a:r>
              <a:rPr lang="en-US" sz="2200" dirty="0"/>
              <a:t>Flaws:</a:t>
            </a:r>
          </a:p>
          <a:p>
            <a:r>
              <a:rPr lang="en-US" sz="2100" b="1" dirty="0"/>
              <a:t>False Premise: </a:t>
            </a:r>
            <a:r>
              <a:rPr lang="en-US" sz="2100" dirty="0"/>
              <a:t>All reptiles are green. Bernie Madoff is a reptile. So, Bernie Madoff is green.</a:t>
            </a:r>
          </a:p>
          <a:p>
            <a:r>
              <a:rPr lang="en-US" sz="2100" b="1" dirty="0"/>
              <a:t>Bad Form: </a:t>
            </a:r>
            <a:r>
              <a:rPr lang="en-US" sz="2100" dirty="0"/>
              <a:t>Iraq borders Syria. So, The Hague is in Netherlands.</a:t>
            </a:r>
          </a:p>
          <a:p>
            <a:pPr marL="0" indent="0" algn="just">
              <a:buNone/>
            </a:pPr>
            <a:endParaRPr lang="en-US" sz="2100" dirty="0"/>
          </a:p>
        </p:txBody>
      </p:sp>
    </p:spTree>
    <p:extLst>
      <p:ext uri="{BB962C8B-B14F-4D97-AF65-F5344CB8AC3E}">
        <p14:creationId xmlns:p14="http://schemas.microsoft.com/office/powerpoint/2010/main" val="469741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4565-308D-704C-8B9B-FAE21B1BE993}"/>
              </a:ext>
            </a:extLst>
          </p:cNvPr>
          <p:cNvSpPr>
            <a:spLocks noGrp="1"/>
          </p:cNvSpPr>
          <p:nvPr>
            <p:ph type="title"/>
          </p:nvPr>
        </p:nvSpPr>
        <p:spPr/>
        <p:txBody>
          <a:bodyPr/>
          <a:lstStyle/>
          <a:p>
            <a:r>
              <a:rPr lang="en-US" dirty="0"/>
              <a:t>Are these arguments?</a:t>
            </a:r>
          </a:p>
        </p:txBody>
      </p:sp>
      <p:sp>
        <p:nvSpPr>
          <p:cNvPr id="3" name="Content Placeholder 2">
            <a:extLst>
              <a:ext uri="{FF2B5EF4-FFF2-40B4-BE49-F238E27FC236}">
                <a16:creationId xmlns:a16="http://schemas.microsoft.com/office/drawing/2014/main" id="{07397F73-8390-3A4C-90DE-3E448D76D809}"/>
              </a:ext>
            </a:extLst>
          </p:cNvPr>
          <p:cNvSpPr>
            <a:spLocks noGrp="1"/>
          </p:cNvSpPr>
          <p:nvPr>
            <p:ph idx="1"/>
          </p:nvPr>
        </p:nvSpPr>
        <p:spPr>
          <a:xfrm>
            <a:off x="2231135" y="5929432"/>
            <a:ext cx="9041703" cy="526138"/>
          </a:xfrm>
        </p:spPr>
        <p:txBody>
          <a:bodyPr>
            <a:normAutofit/>
          </a:bodyPr>
          <a:lstStyle/>
          <a:p>
            <a:pPr marL="0" indent="0">
              <a:buNone/>
            </a:pPr>
            <a:r>
              <a:rPr lang="en-US" sz="2200" dirty="0"/>
              <a:t>He couldn’t get a loan since he’d had a short sale within the last seven years.</a:t>
            </a:r>
          </a:p>
        </p:txBody>
      </p:sp>
      <p:sp>
        <p:nvSpPr>
          <p:cNvPr id="4" name="TextBox 3">
            <a:extLst>
              <a:ext uri="{FF2B5EF4-FFF2-40B4-BE49-F238E27FC236}">
                <a16:creationId xmlns:a16="http://schemas.microsoft.com/office/drawing/2014/main" id="{1E1FCBC5-9843-CB42-A71B-6BB3969A1960}"/>
              </a:ext>
            </a:extLst>
          </p:cNvPr>
          <p:cNvSpPr txBox="1"/>
          <p:nvPr/>
        </p:nvSpPr>
        <p:spPr>
          <a:xfrm>
            <a:off x="2231136" y="2726829"/>
            <a:ext cx="7970139" cy="769441"/>
          </a:xfrm>
          <a:prstGeom prst="rect">
            <a:avLst/>
          </a:prstGeom>
          <a:noFill/>
        </p:spPr>
        <p:txBody>
          <a:bodyPr wrap="square" rtlCol="0">
            <a:spAutoFit/>
          </a:bodyPr>
          <a:lstStyle/>
          <a:p>
            <a:r>
              <a:rPr lang="en-US" sz="2200" dirty="0"/>
              <a:t>Ajay would not reveal a third of tax information. He must be hiding something shady. </a:t>
            </a:r>
          </a:p>
        </p:txBody>
      </p:sp>
      <p:sp>
        <p:nvSpPr>
          <p:cNvPr id="5" name="TextBox 4">
            <a:extLst>
              <a:ext uri="{FF2B5EF4-FFF2-40B4-BE49-F238E27FC236}">
                <a16:creationId xmlns:a16="http://schemas.microsoft.com/office/drawing/2014/main" id="{AE8DA4F6-9808-7946-92CF-9986FF13CC95}"/>
              </a:ext>
            </a:extLst>
          </p:cNvPr>
          <p:cNvSpPr txBox="1"/>
          <p:nvPr/>
        </p:nvSpPr>
        <p:spPr>
          <a:xfrm>
            <a:off x="2231136" y="3596284"/>
            <a:ext cx="7970139" cy="430887"/>
          </a:xfrm>
          <a:prstGeom prst="rect">
            <a:avLst/>
          </a:prstGeom>
          <a:noFill/>
        </p:spPr>
        <p:txBody>
          <a:bodyPr wrap="square" rtlCol="0">
            <a:spAutoFit/>
          </a:bodyPr>
          <a:lstStyle/>
          <a:p>
            <a:r>
              <a:rPr lang="en-US" sz="2200" dirty="0"/>
              <a:t>Price has fallen since the company insiders sold their stake </a:t>
            </a:r>
          </a:p>
        </p:txBody>
      </p:sp>
      <p:sp>
        <p:nvSpPr>
          <p:cNvPr id="6" name="Rectangle 5">
            <a:extLst>
              <a:ext uri="{FF2B5EF4-FFF2-40B4-BE49-F238E27FC236}">
                <a16:creationId xmlns:a16="http://schemas.microsoft.com/office/drawing/2014/main" id="{729E4DD5-71E1-CD44-8240-DAA1CFD7215A}"/>
              </a:ext>
            </a:extLst>
          </p:cNvPr>
          <p:cNvSpPr/>
          <p:nvPr/>
        </p:nvSpPr>
        <p:spPr>
          <a:xfrm>
            <a:off x="2231136" y="4156471"/>
            <a:ext cx="9314666" cy="430887"/>
          </a:xfrm>
          <a:prstGeom prst="rect">
            <a:avLst/>
          </a:prstGeom>
        </p:spPr>
        <p:txBody>
          <a:bodyPr wrap="none">
            <a:spAutoFit/>
          </a:bodyPr>
          <a:lstStyle/>
          <a:p>
            <a:r>
              <a:rPr lang="en-US" sz="2200" dirty="0"/>
              <a:t>Anjali is not American citizen since she has not revealed a third birth certificate.</a:t>
            </a:r>
          </a:p>
        </p:txBody>
      </p:sp>
      <p:sp>
        <p:nvSpPr>
          <p:cNvPr id="7" name="Rectangle 6">
            <a:extLst>
              <a:ext uri="{FF2B5EF4-FFF2-40B4-BE49-F238E27FC236}">
                <a16:creationId xmlns:a16="http://schemas.microsoft.com/office/drawing/2014/main" id="{A925FE54-6632-024A-8C13-3530EFBE2BEF}"/>
              </a:ext>
            </a:extLst>
          </p:cNvPr>
          <p:cNvSpPr/>
          <p:nvPr/>
        </p:nvSpPr>
        <p:spPr>
          <a:xfrm>
            <a:off x="2231135" y="4687372"/>
            <a:ext cx="8941689" cy="1107996"/>
          </a:xfrm>
          <a:prstGeom prst="rect">
            <a:avLst/>
          </a:prstGeom>
        </p:spPr>
        <p:txBody>
          <a:bodyPr wrap="square">
            <a:spAutoFit/>
          </a:bodyPr>
          <a:lstStyle/>
          <a:p>
            <a:r>
              <a:rPr lang="en-US" sz="2200" dirty="0"/>
              <a:t>Chaitanya believes that the state should intervene in cases of market failure. Thus, since all adherents of government intervention are socialists, Chaitanya is socialist.</a:t>
            </a:r>
          </a:p>
        </p:txBody>
      </p:sp>
      <p:sp>
        <p:nvSpPr>
          <p:cNvPr id="8" name="Rectangle 7">
            <a:extLst>
              <a:ext uri="{FF2B5EF4-FFF2-40B4-BE49-F238E27FC236}">
                <a16:creationId xmlns:a16="http://schemas.microsoft.com/office/drawing/2014/main" id="{D5266AC9-84B3-5040-9D96-566D76724256}"/>
              </a:ext>
            </a:extLst>
          </p:cNvPr>
          <p:cNvSpPr/>
          <p:nvPr/>
        </p:nvSpPr>
        <p:spPr>
          <a:xfrm>
            <a:off x="10075575" y="2814397"/>
            <a:ext cx="58477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Yes</a:t>
            </a:r>
            <a:r>
              <a:rPr lang="en-IN" dirty="0"/>
              <a:t> </a:t>
            </a:r>
            <a:endParaRPr lang="en-US" dirty="0"/>
          </a:p>
        </p:txBody>
      </p:sp>
      <p:sp>
        <p:nvSpPr>
          <p:cNvPr id="9" name="Rectangle 8">
            <a:extLst>
              <a:ext uri="{FF2B5EF4-FFF2-40B4-BE49-F238E27FC236}">
                <a16:creationId xmlns:a16="http://schemas.microsoft.com/office/drawing/2014/main" id="{910D6A36-A98A-1946-96A0-EA2797BD3581}"/>
              </a:ext>
            </a:extLst>
          </p:cNvPr>
          <p:cNvSpPr/>
          <p:nvPr/>
        </p:nvSpPr>
        <p:spPr>
          <a:xfrm>
            <a:off x="11418599" y="4188259"/>
            <a:ext cx="58477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Yes</a:t>
            </a:r>
            <a:r>
              <a:rPr lang="en-IN" dirty="0"/>
              <a:t> </a:t>
            </a:r>
            <a:endParaRPr lang="en-US" dirty="0"/>
          </a:p>
        </p:txBody>
      </p:sp>
      <p:sp>
        <p:nvSpPr>
          <p:cNvPr id="10" name="Rectangle 9">
            <a:extLst>
              <a:ext uri="{FF2B5EF4-FFF2-40B4-BE49-F238E27FC236}">
                <a16:creationId xmlns:a16="http://schemas.microsoft.com/office/drawing/2014/main" id="{F5A2CE46-7907-B94F-A0D9-AA8973967CB0}"/>
              </a:ext>
            </a:extLst>
          </p:cNvPr>
          <p:cNvSpPr/>
          <p:nvPr/>
        </p:nvSpPr>
        <p:spPr>
          <a:xfrm>
            <a:off x="11172824" y="5396269"/>
            <a:ext cx="58477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Yes</a:t>
            </a:r>
            <a:r>
              <a:rPr lang="en-IN" dirty="0"/>
              <a:t> </a:t>
            </a:r>
            <a:endParaRPr lang="en-US" dirty="0"/>
          </a:p>
        </p:txBody>
      </p:sp>
      <p:sp>
        <p:nvSpPr>
          <p:cNvPr id="11" name="Rectangle 10">
            <a:extLst>
              <a:ext uri="{FF2B5EF4-FFF2-40B4-BE49-F238E27FC236}">
                <a16:creationId xmlns:a16="http://schemas.microsoft.com/office/drawing/2014/main" id="{E334DB02-5C75-FF47-AF72-885C1684DACE}"/>
              </a:ext>
            </a:extLst>
          </p:cNvPr>
          <p:cNvSpPr/>
          <p:nvPr/>
        </p:nvSpPr>
        <p:spPr>
          <a:xfrm>
            <a:off x="10134565" y="3583838"/>
            <a:ext cx="466794"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No</a:t>
            </a:r>
            <a:endParaRPr lang="en-US" dirty="0"/>
          </a:p>
        </p:txBody>
      </p:sp>
      <p:sp>
        <p:nvSpPr>
          <p:cNvPr id="12" name="Rectangle 11">
            <a:extLst>
              <a:ext uri="{FF2B5EF4-FFF2-40B4-BE49-F238E27FC236}">
                <a16:creationId xmlns:a16="http://schemas.microsoft.com/office/drawing/2014/main" id="{5C42F05E-97FA-6744-BFB5-55268367C16B}"/>
              </a:ext>
            </a:extLst>
          </p:cNvPr>
          <p:cNvSpPr/>
          <p:nvPr/>
        </p:nvSpPr>
        <p:spPr>
          <a:xfrm>
            <a:off x="10801281" y="6350911"/>
            <a:ext cx="466794"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No</a:t>
            </a:r>
            <a:endParaRPr lang="en-US" dirty="0"/>
          </a:p>
        </p:txBody>
      </p:sp>
    </p:spTree>
    <p:extLst>
      <p:ext uri="{BB962C8B-B14F-4D97-AF65-F5344CB8AC3E}">
        <p14:creationId xmlns:p14="http://schemas.microsoft.com/office/powerpoint/2010/main" val="397486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edge">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strVal val="#ppt_w*0.70"/>
                                          </p:val>
                                        </p:tav>
                                        <p:tav tm="100000">
                                          <p:val>
                                            <p:strVal val="#ppt_w"/>
                                          </p:val>
                                        </p:tav>
                                      </p:tavLst>
                                    </p:anim>
                                    <p:anim calcmode="lin" valueType="num">
                                      <p:cBhvr>
                                        <p:cTn id="48" dur="1000" fill="hold"/>
                                        <p:tgtEl>
                                          <p:spTgt spid="10"/>
                                        </p:tgtEl>
                                        <p:attrNameLst>
                                          <p:attrName>ppt_h</p:attrName>
                                        </p:attrNameLst>
                                      </p:cBhvr>
                                      <p:tavLst>
                                        <p:tav tm="0">
                                          <p:val>
                                            <p:strVal val="#ppt_h"/>
                                          </p:val>
                                        </p:tav>
                                        <p:tav tm="100000">
                                          <p:val>
                                            <p:strVal val="#ppt_h"/>
                                          </p:val>
                                        </p:tav>
                                      </p:tavLst>
                                    </p:anim>
                                    <p:animEffect transition="in" filter="fade">
                                      <p:cBhvr>
                                        <p:cTn id="49" dur="10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3">
                                            <p:txEl>
                                              <p:pRg st="0" end="0"/>
                                            </p:txEl>
                                          </p:spTgt>
                                        </p:tgtEl>
                                        <p:attrNameLst>
                                          <p:attrName>style.visibility</p:attrName>
                                        </p:attrNameLst>
                                      </p:cBhvr>
                                      <p:to>
                                        <p:strVal val="visible"/>
                                      </p:to>
                                    </p:set>
                                    <p:animEffect transition="in" filter="circle(in)">
                                      <p:cBhvr>
                                        <p:cTn id="54" dur="2000"/>
                                        <p:tgtEl>
                                          <p:spTgt spid="3">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barn(inVertic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9470-F97E-8044-9D10-2BC0A8FF3770}"/>
              </a:ext>
            </a:extLst>
          </p:cNvPr>
          <p:cNvSpPr>
            <a:spLocks noGrp="1"/>
          </p:cNvSpPr>
          <p:nvPr>
            <p:ph type="title"/>
          </p:nvPr>
        </p:nvSpPr>
        <p:spPr>
          <a:xfrm>
            <a:off x="2231136" y="1309077"/>
            <a:ext cx="7729728" cy="1188720"/>
          </a:xfrm>
        </p:spPr>
        <p:txBody>
          <a:bodyPr/>
          <a:lstStyle/>
          <a:p>
            <a:pPr algn="ctr"/>
            <a:r>
              <a:rPr lang="en-US" dirty="0"/>
              <a:t>terminologies</a:t>
            </a:r>
          </a:p>
        </p:txBody>
      </p:sp>
      <p:sp>
        <p:nvSpPr>
          <p:cNvPr id="3" name="Content Placeholder 2">
            <a:extLst>
              <a:ext uri="{FF2B5EF4-FFF2-40B4-BE49-F238E27FC236}">
                <a16:creationId xmlns:a16="http://schemas.microsoft.com/office/drawing/2014/main" id="{21FFC530-1F24-0943-812C-CC766AC29D84}"/>
              </a:ext>
            </a:extLst>
          </p:cNvPr>
          <p:cNvSpPr>
            <a:spLocks noGrp="1"/>
          </p:cNvSpPr>
          <p:nvPr>
            <p:ph idx="1"/>
          </p:nvPr>
        </p:nvSpPr>
        <p:spPr>
          <a:xfrm>
            <a:off x="1900239" y="2638044"/>
            <a:ext cx="9629774" cy="4105656"/>
          </a:xfrm>
        </p:spPr>
        <p:txBody>
          <a:bodyPr>
            <a:normAutofit/>
          </a:bodyPr>
          <a:lstStyle/>
          <a:p>
            <a:r>
              <a:rPr lang="en-US" sz="2200" b="1" dirty="0">
                <a:cs typeface="Arial Narrow" panose="020B0604020202020204" pitchFamily="34" charset="0"/>
              </a:rPr>
              <a:t>Proposition: </a:t>
            </a:r>
            <a:r>
              <a:rPr lang="en-IN" sz="2200" dirty="0">
                <a:cs typeface="Arial Narrow" panose="020B0604020202020204" pitchFamily="34" charset="0"/>
              </a:rPr>
              <a:t>Assertion that expresses an opinion</a:t>
            </a:r>
            <a:endParaRPr lang="en-US" sz="2200" dirty="0">
              <a:cs typeface="Arial Narrow" panose="020B0604020202020204" pitchFamily="34" charset="0"/>
            </a:endParaRPr>
          </a:p>
          <a:p>
            <a:r>
              <a:rPr lang="en-US" sz="2200" b="1" dirty="0">
                <a:cs typeface="Arial Narrow" panose="020B0604020202020204" pitchFamily="34" charset="0"/>
              </a:rPr>
              <a:t>Compound Proposition</a:t>
            </a:r>
            <a:r>
              <a:rPr lang="en-US" sz="2200" dirty="0">
                <a:cs typeface="Arial Narrow" panose="020B0604020202020204" pitchFamily="34" charset="0"/>
              </a:rPr>
              <a:t>: </a:t>
            </a:r>
            <a:r>
              <a:rPr lang="en-IN" sz="2200" dirty="0">
                <a:cs typeface="Arial Narrow" panose="020B0604020202020204" pitchFamily="34" charset="0"/>
              </a:rPr>
              <a:t>Assembly of multiple assertions that expresses a opinion</a:t>
            </a:r>
            <a:endParaRPr lang="en-US" sz="2200" dirty="0">
              <a:cs typeface="Arial Narrow" panose="020B0604020202020204" pitchFamily="34" charset="0"/>
            </a:endParaRPr>
          </a:p>
          <a:p>
            <a:r>
              <a:rPr lang="en-US" sz="2200" b="1" dirty="0">
                <a:cs typeface="Arial Narrow" panose="020B0604020202020204" pitchFamily="34" charset="0"/>
              </a:rPr>
              <a:t>Tautology:  </a:t>
            </a:r>
            <a:r>
              <a:rPr lang="en-US" sz="2200" dirty="0">
                <a:cs typeface="Arial Narrow" panose="020B0604020202020204" pitchFamily="34" charset="0"/>
              </a:rPr>
              <a:t>Logical </a:t>
            </a:r>
            <a:r>
              <a:rPr lang="en-IN" sz="2200" dirty="0">
                <a:cs typeface="Arial Narrow" panose="020B0604020202020204" pitchFamily="34" charset="0"/>
              </a:rPr>
              <a:t>statement </a:t>
            </a:r>
            <a:r>
              <a:rPr lang="en-US" sz="2200" dirty="0">
                <a:cs typeface="Arial Narrow" panose="020B0604020202020204" pitchFamily="34" charset="0"/>
              </a:rPr>
              <a:t>in which the conclusion is equivalent to the premise.</a:t>
            </a:r>
          </a:p>
          <a:p>
            <a:r>
              <a:rPr lang="en-US" sz="2200" b="1" dirty="0"/>
              <a:t>Parsing: </a:t>
            </a:r>
            <a:r>
              <a:rPr lang="en-IN" sz="2200" dirty="0"/>
              <a:t>Analyse a string of symbols into logical syntactic components.</a:t>
            </a:r>
          </a:p>
          <a:p>
            <a:r>
              <a:rPr lang="en-US" sz="2200" b="1" dirty="0">
                <a:cs typeface="Arial Narrow" panose="020B0604020202020204" pitchFamily="34" charset="0"/>
              </a:rPr>
              <a:t>Conjectures : </a:t>
            </a:r>
            <a:r>
              <a:rPr lang="en-IN" sz="2200" dirty="0">
                <a:cs typeface="Arial Narrow" panose="020B0604020202020204" pitchFamily="34" charset="0"/>
              </a:rPr>
              <a:t>An opinion or conclusion formed on the basis of incomplete information.</a:t>
            </a:r>
            <a:endParaRPr lang="en-US" sz="2200" dirty="0">
              <a:cs typeface="Arial Narrow" panose="020B0604020202020204" pitchFamily="34" charset="0"/>
            </a:endParaRPr>
          </a:p>
          <a:p>
            <a:endParaRPr lang="en-US" sz="2200" dirty="0"/>
          </a:p>
        </p:txBody>
      </p:sp>
    </p:spTree>
    <p:extLst>
      <p:ext uri="{BB962C8B-B14F-4D97-AF65-F5344CB8AC3E}">
        <p14:creationId xmlns:p14="http://schemas.microsoft.com/office/powerpoint/2010/main" val="1353995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1EE0-1148-4643-93EB-25D17C2A21C8}"/>
              </a:ext>
            </a:extLst>
          </p:cNvPr>
          <p:cNvSpPr>
            <a:spLocks noGrp="1"/>
          </p:cNvSpPr>
          <p:nvPr>
            <p:ph type="title"/>
          </p:nvPr>
        </p:nvSpPr>
        <p:spPr/>
        <p:txBody>
          <a:bodyPr/>
          <a:lstStyle/>
          <a:p>
            <a:pPr algn="ctr"/>
            <a:r>
              <a:rPr lang="en-US" dirty="0"/>
              <a:t>Propositions</a:t>
            </a:r>
          </a:p>
        </p:txBody>
      </p:sp>
      <p:sp>
        <p:nvSpPr>
          <p:cNvPr id="3" name="Content Placeholder 2">
            <a:extLst>
              <a:ext uri="{FF2B5EF4-FFF2-40B4-BE49-F238E27FC236}">
                <a16:creationId xmlns:a16="http://schemas.microsoft.com/office/drawing/2014/main" id="{F2945221-AA8D-C64E-94E8-2CD87AEFE78B}"/>
              </a:ext>
            </a:extLst>
          </p:cNvPr>
          <p:cNvSpPr>
            <a:spLocks noGrp="1"/>
          </p:cNvSpPr>
          <p:nvPr>
            <p:ph idx="1"/>
          </p:nvPr>
        </p:nvSpPr>
        <p:spPr>
          <a:xfrm>
            <a:off x="1769422" y="2660072"/>
            <a:ext cx="9939647" cy="4426528"/>
          </a:xfrm>
        </p:spPr>
        <p:txBody>
          <a:bodyPr>
            <a:normAutofit/>
          </a:bodyPr>
          <a:lstStyle/>
          <a:p>
            <a:r>
              <a:rPr lang="en-US" sz="2400" dirty="0"/>
              <a:t>Proposition</a:t>
            </a:r>
          </a:p>
          <a:p>
            <a:pPr lvl="1">
              <a:spcBef>
                <a:spcPts val="400"/>
              </a:spcBef>
            </a:pPr>
            <a:r>
              <a:rPr lang="en-US" sz="2000" dirty="0"/>
              <a:t>Crow is black in Color (T)</a:t>
            </a:r>
          </a:p>
          <a:p>
            <a:pPr lvl="1">
              <a:spcBef>
                <a:spcPts val="400"/>
              </a:spcBef>
            </a:pPr>
            <a:r>
              <a:rPr lang="en-US" sz="2000" dirty="0"/>
              <a:t>The Person who committed murder didn’t  have three hands (T)</a:t>
            </a:r>
          </a:p>
          <a:p>
            <a:pPr lvl="1">
              <a:spcBef>
                <a:spcPts val="400"/>
              </a:spcBef>
            </a:pPr>
            <a:r>
              <a:rPr lang="en-US" sz="2000" dirty="0"/>
              <a:t>All cows are white in color (F)</a:t>
            </a:r>
          </a:p>
          <a:p>
            <a:r>
              <a:rPr lang="en-US" sz="2400" dirty="0"/>
              <a:t>Not a proposition</a:t>
            </a:r>
          </a:p>
          <a:p>
            <a:pPr lvl="1">
              <a:spcBef>
                <a:spcPts val="400"/>
              </a:spcBef>
            </a:pPr>
            <a:r>
              <a:rPr lang="en-US" sz="2000" dirty="0"/>
              <a:t>What is your name? (Question)</a:t>
            </a:r>
          </a:p>
          <a:p>
            <a:pPr lvl="1">
              <a:spcBef>
                <a:spcPts val="400"/>
              </a:spcBef>
            </a:pPr>
            <a:r>
              <a:rPr lang="en-US" sz="2000" dirty="0"/>
              <a:t>Come home immediately (Command)</a:t>
            </a:r>
          </a:p>
          <a:p>
            <a:pPr lvl="1">
              <a:spcBef>
                <a:spcPts val="400"/>
              </a:spcBef>
            </a:pPr>
            <a:r>
              <a:rPr lang="en-US" sz="2000" dirty="0"/>
              <a:t>Wow what a lovely song ( Exclamation)</a:t>
            </a:r>
          </a:p>
          <a:p>
            <a:r>
              <a:rPr lang="en-US" sz="2400" dirty="0"/>
              <a:t>Open problems(Conjecture)</a:t>
            </a:r>
          </a:p>
          <a:p>
            <a:pPr lvl="1"/>
            <a:r>
              <a:rPr lang="en-US" sz="2000" dirty="0"/>
              <a:t>Every even number bigger than 2 is a sum of two prime numbers</a:t>
            </a:r>
          </a:p>
          <a:p>
            <a:endParaRPr lang="en-US" sz="2400" dirty="0"/>
          </a:p>
        </p:txBody>
      </p:sp>
    </p:spTree>
    <p:extLst>
      <p:ext uri="{BB962C8B-B14F-4D97-AF65-F5344CB8AC3E}">
        <p14:creationId xmlns:p14="http://schemas.microsoft.com/office/powerpoint/2010/main" val="1606696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DD97-ED72-D241-9746-E7A4C41800DF}"/>
              </a:ext>
            </a:extLst>
          </p:cNvPr>
          <p:cNvSpPr>
            <a:spLocks noGrp="1"/>
          </p:cNvSpPr>
          <p:nvPr>
            <p:ph type="title"/>
          </p:nvPr>
        </p:nvSpPr>
        <p:spPr/>
        <p:txBody>
          <a:bodyPr/>
          <a:lstStyle/>
          <a:p>
            <a:r>
              <a:rPr lang="en-US" dirty="0"/>
              <a:t>Proposition logic</a:t>
            </a:r>
          </a:p>
        </p:txBody>
      </p:sp>
      <p:sp>
        <p:nvSpPr>
          <p:cNvPr id="3" name="Text Placeholder 2">
            <a:extLst>
              <a:ext uri="{FF2B5EF4-FFF2-40B4-BE49-F238E27FC236}">
                <a16:creationId xmlns:a16="http://schemas.microsoft.com/office/drawing/2014/main" id="{C62FDF40-52C0-A84A-9040-EBDF56EFD199}"/>
              </a:ext>
            </a:extLst>
          </p:cNvPr>
          <p:cNvSpPr>
            <a:spLocks noGrp="1"/>
          </p:cNvSpPr>
          <p:nvPr>
            <p:ph type="body" idx="1"/>
          </p:nvPr>
        </p:nvSpPr>
        <p:spPr/>
        <p:txBody>
          <a:bodyPr>
            <a:normAutofit/>
          </a:bodyPr>
          <a:lstStyle/>
          <a:p>
            <a:r>
              <a:rPr lang="en-US" sz="2400" dirty="0"/>
              <a:t>SYNTAX</a:t>
            </a:r>
          </a:p>
        </p:txBody>
      </p:sp>
    </p:spTree>
    <p:extLst>
      <p:ext uri="{BB962C8B-B14F-4D97-AF65-F5344CB8AC3E}">
        <p14:creationId xmlns:p14="http://schemas.microsoft.com/office/powerpoint/2010/main" val="68880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A8B6-64EB-124C-BD76-C69D20B6C3CF}"/>
              </a:ext>
            </a:extLst>
          </p:cNvPr>
          <p:cNvSpPr>
            <a:spLocks noGrp="1"/>
          </p:cNvSpPr>
          <p:nvPr>
            <p:ph type="title"/>
          </p:nvPr>
        </p:nvSpPr>
        <p:spPr/>
        <p:txBody>
          <a:bodyPr/>
          <a:lstStyle/>
          <a:p>
            <a:pPr algn="ctr"/>
            <a:r>
              <a:rPr lang="en-IN" dirty="0"/>
              <a:t>components</a:t>
            </a:r>
            <a:endParaRPr lang="en-US" dirty="0"/>
          </a:p>
        </p:txBody>
      </p:sp>
      <p:sp>
        <p:nvSpPr>
          <p:cNvPr id="3" name="Content Placeholder 2">
            <a:extLst>
              <a:ext uri="{FF2B5EF4-FFF2-40B4-BE49-F238E27FC236}">
                <a16:creationId xmlns:a16="http://schemas.microsoft.com/office/drawing/2014/main" id="{C84CD212-5522-B545-AD50-2A2D8D9552C2}"/>
              </a:ext>
            </a:extLst>
          </p:cNvPr>
          <p:cNvSpPr>
            <a:spLocks noGrp="1"/>
          </p:cNvSpPr>
          <p:nvPr>
            <p:ph idx="1"/>
          </p:nvPr>
        </p:nvSpPr>
        <p:spPr>
          <a:xfrm>
            <a:off x="838200" y="2885704"/>
            <a:ext cx="6607629" cy="3800103"/>
          </a:xfrm>
        </p:spPr>
        <p:txBody>
          <a:bodyPr>
            <a:normAutofit/>
          </a:bodyPr>
          <a:lstStyle/>
          <a:p>
            <a:r>
              <a:rPr lang="en-US" b="1" dirty="0"/>
              <a:t>Variables: </a:t>
            </a:r>
            <a:r>
              <a:rPr lang="en-US" dirty="0"/>
              <a:t>These are used to represent the proposition.</a:t>
            </a:r>
          </a:p>
          <a:p>
            <a:r>
              <a:rPr lang="en-US" b="1" dirty="0"/>
              <a:t>Connectives: </a:t>
            </a:r>
            <a:r>
              <a:rPr lang="en-US" dirty="0"/>
              <a:t>These are used to connect two or more sentences in a grammatically valid way.</a:t>
            </a:r>
          </a:p>
          <a:p>
            <a:r>
              <a:rPr lang="en-US" b="1" dirty="0"/>
              <a:t>Constants: </a:t>
            </a:r>
            <a:r>
              <a:rPr lang="en-IN" b="1" dirty="0"/>
              <a:t>⊤ </a:t>
            </a:r>
            <a:r>
              <a:rPr lang="en-IN" dirty="0"/>
              <a:t>and</a:t>
            </a:r>
            <a:r>
              <a:rPr lang="en-IN" b="1" dirty="0"/>
              <a:t> ⊥ </a:t>
            </a:r>
            <a:endParaRPr lang="en-US" b="1" dirty="0"/>
          </a:p>
          <a:p>
            <a:r>
              <a:rPr lang="en-US" b="1" dirty="0"/>
              <a:t>Punctuations:</a:t>
            </a:r>
            <a:r>
              <a:rPr lang="en-US" dirty="0"/>
              <a:t> These are used to avoid the ambiguity in the order of processing </a:t>
            </a:r>
          </a:p>
          <a:p>
            <a:r>
              <a:rPr lang="en-US" b="1" dirty="0"/>
              <a:t>Alphabet set: </a:t>
            </a:r>
          </a:p>
          <a:p>
            <a:pPr marL="0" indent="0">
              <a:buNone/>
            </a:pPr>
            <a:r>
              <a:rPr lang="en-US" dirty="0"/>
              <a:t>       {  </a:t>
            </a:r>
            <a:r>
              <a:rPr lang="en-IN" dirty="0"/>
              <a:t>), (, ¬, ∧, ∨, →,     , ⊤, ⊥, p</a:t>
            </a:r>
            <a:r>
              <a:rPr lang="en-IN" baseline="-25000" dirty="0"/>
              <a:t>0</a:t>
            </a:r>
            <a:r>
              <a:rPr lang="en-IN" dirty="0"/>
              <a:t> , p</a:t>
            </a:r>
            <a:r>
              <a:rPr lang="en-IN" baseline="-25000" dirty="0"/>
              <a:t>1</a:t>
            </a:r>
            <a:r>
              <a:rPr lang="en-IN" dirty="0"/>
              <a:t> , p</a:t>
            </a:r>
            <a:r>
              <a:rPr lang="en-IN" baseline="-25000" dirty="0"/>
              <a:t>2</a:t>
            </a:r>
            <a:r>
              <a:rPr lang="en-IN" dirty="0"/>
              <a:t> , . . .  }</a:t>
            </a:r>
          </a:p>
          <a:p>
            <a:r>
              <a:rPr lang="en-IN" b="1" dirty="0"/>
              <a:t>Expression: </a:t>
            </a:r>
            <a:r>
              <a:rPr lang="en-IN" dirty="0">
                <a:solidFill>
                  <a:srgbClr val="002060"/>
                </a:solidFill>
              </a:rPr>
              <a:t>(¬p</a:t>
            </a:r>
            <a:r>
              <a:rPr lang="en-IN" baseline="-25000" dirty="0">
                <a:solidFill>
                  <a:srgbClr val="002060"/>
                </a:solidFill>
              </a:rPr>
              <a:t>0 </a:t>
            </a:r>
            <a:r>
              <a:rPr lang="en-IN" dirty="0">
                <a:solidFill>
                  <a:srgbClr val="002060"/>
                </a:solidFill>
              </a:rPr>
              <a:t>→ () ∧ p</a:t>
            </a:r>
            <a:r>
              <a:rPr lang="en-IN" baseline="-25000" dirty="0">
                <a:solidFill>
                  <a:srgbClr val="002060"/>
                </a:solidFill>
              </a:rPr>
              <a:t>1</a:t>
            </a:r>
            <a:r>
              <a:rPr lang="en-IN" dirty="0">
                <a:solidFill>
                  <a:srgbClr val="002060"/>
                </a:solidFill>
              </a:rPr>
              <a:t>∨</a:t>
            </a:r>
            <a:r>
              <a:rPr lang="en-IN" dirty="0"/>
              <a:t>,  </a:t>
            </a:r>
            <a:r>
              <a:rPr lang="en-IN" dirty="0">
                <a:solidFill>
                  <a:srgbClr val="00B0F0"/>
                </a:solidFill>
              </a:rPr>
              <a:t>¬p</a:t>
            </a:r>
            <a:r>
              <a:rPr lang="en-IN" baseline="-25000" dirty="0">
                <a:solidFill>
                  <a:srgbClr val="00B0F0"/>
                </a:solidFill>
              </a:rPr>
              <a:t>100</a:t>
            </a:r>
            <a:r>
              <a:rPr lang="en-IN" dirty="0">
                <a:solidFill>
                  <a:srgbClr val="00B0F0"/>
                </a:solidFill>
              </a:rPr>
              <a:t>)(→ ∨</a:t>
            </a:r>
            <a:r>
              <a:rPr lang="en-IN" dirty="0"/>
              <a:t>,  </a:t>
            </a:r>
            <a:r>
              <a:rPr lang="en-IN" dirty="0">
                <a:solidFill>
                  <a:srgbClr val="07873E"/>
                </a:solidFill>
              </a:rPr>
              <a:t>(¬p</a:t>
            </a:r>
            <a:r>
              <a:rPr lang="en-IN" baseline="-25000" dirty="0">
                <a:solidFill>
                  <a:srgbClr val="07873E"/>
                </a:solidFill>
              </a:rPr>
              <a:t>0</a:t>
            </a:r>
            <a:r>
              <a:rPr lang="en-IN" dirty="0">
                <a:solidFill>
                  <a:srgbClr val="07873E"/>
                </a:solidFill>
              </a:rPr>
              <a:t> → p</a:t>
            </a:r>
            <a:r>
              <a:rPr lang="en-IN" baseline="-25000" dirty="0">
                <a:solidFill>
                  <a:srgbClr val="07873E"/>
                </a:solidFill>
              </a:rPr>
              <a:t>1</a:t>
            </a:r>
            <a:r>
              <a:rPr lang="en-IN" dirty="0">
                <a:solidFill>
                  <a:srgbClr val="07873E"/>
                </a:solidFill>
              </a:rPr>
              <a:t>).</a:t>
            </a:r>
          </a:p>
          <a:p>
            <a:endParaRPr lang="en-IN" b="1" dirty="0"/>
          </a:p>
        </p:txBody>
      </p:sp>
      <p:graphicFrame>
        <p:nvGraphicFramePr>
          <p:cNvPr id="5" name="Table 4">
            <a:extLst>
              <a:ext uri="{FF2B5EF4-FFF2-40B4-BE49-F238E27FC236}">
                <a16:creationId xmlns:a16="http://schemas.microsoft.com/office/drawing/2014/main" id="{1008DD79-9164-804E-A6B8-BCBE99F9C2F3}"/>
              </a:ext>
            </a:extLst>
          </p:cNvPr>
          <p:cNvGraphicFramePr>
            <a:graphicFrameLocks noGrp="1"/>
          </p:cNvGraphicFramePr>
          <p:nvPr/>
        </p:nvGraphicFramePr>
        <p:xfrm>
          <a:off x="7574044" y="2775483"/>
          <a:ext cx="4203866" cy="1932180"/>
        </p:xfrm>
        <a:graphic>
          <a:graphicData uri="http://schemas.openxmlformats.org/drawingml/2006/table">
            <a:tbl>
              <a:tblPr firstRow="1" firstCol="1" bandRow="1">
                <a:tableStyleId>{5C22544A-7EE6-4342-B048-85BDC9FD1C3A}</a:tableStyleId>
              </a:tblPr>
              <a:tblGrid>
                <a:gridCol w="510639">
                  <a:extLst>
                    <a:ext uri="{9D8B030D-6E8A-4147-A177-3AD203B41FA5}">
                      <a16:colId xmlns:a16="http://schemas.microsoft.com/office/drawing/2014/main" val="3225180580"/>
                    </a:ext>
                  </a:extLst>
                </a:gridCol>
                <a:gridCol w="1009403">
                  <a:extLst>
                    <a:ext uri="{9D8B030D-6E8A-4147-A177-3AD203B41FA5}">
                      <a16:colId xmlns:a16="http://schemas.microsoft.com/office/drawing/2014/main" val="1546471434"/>
                    </a:ext>
                  </a:extLst>
                </a:gridCol>
                <a:gridCol w="1516977">
                  <a:extLst>
                    <a:ext uri="{9D8B030D-6E8A-4147-A177-3AD203B41FA5}">
                      <a16:colId xmlns:a16="http://schemas.microsoft.com/office/drawing/2014/main" val="4172217033"/>
                    </a:ext>
                  </a:extLst>
                </a:gridCol>
                <a:gridCol w="1166847">
                  <a:extLst>
                    <a:ext uri="{9D8B030D-6E8A-4147-A177-3AD203B41FA5}">
                      <a16:colId xmlns:a16="http://schemas.microsoft.com/office/drawing/2014/main" val="1382077343"/>
                    </a:ext>
                  </a:extLst>
                </a:gridCol>
              </a:tblGrid>
              <a:tr h="405650">
                <a:tc>
                  <a:txBody>
                    <a:bodyPr/>
                    <a:lstStyle/>
                    <a:p>
                      <a:pPr>
                        <a:spcAft>
                          <a:spcPts val="0"/>
                        </a:spcAft>
                      </a:pPr>
                      <a:r>
                        <a:rPr lang="en-IN" sz="1200" dirty="0">
                          <a:effectLst/>
                        </a:rPr>
                        <a:t>S. No.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connective</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Description</a:t>
                      </a:r>
                    </a:p>
                    <a:p>
                      <a:pPr>
                        <a:spcAft>
                          <a:spcPts val="0"/>
                        </a:spcAft>
                      </a:pPr>
                      <a:r>
                        <a:rPr lang="en-IN" sz="1200">
                          <a:effectLst/>
                        </a:rPr>
                        <a:t> </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Name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49342720"/>
                  </a:ext>
                </a:extLst>
              </a:tr>
              <a:tr h="305306">
                <a:tc>
                  <a:txBody>
                    <a:bodyPr/>
                    <a:lstStyle/>
                    <a:p>
                      <a:pP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not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Negation</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97366105"/>
                  </a:ext>
                </a:extLst>
              </a:tr>
              <a:tr h="305306">
                <a:tc>
                  <a:txBody>
                    <a:bodyPr/>
                    <a:lstStyle/>
                    <a:p>
                      <a:pPr>
                        <a:spcAft>
                          <a:spcPts val="0"/>
                        </a:spcAft>
                      </a:pPr>
                      <a:r>
                        <a:rPr lang="en-IN" sz="12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and</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Conjunction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42384835"/>
                  </a:ext>
                </a:extLst>
              </a:tr>
              <a:tr h="305306">
                <a:tc>
                  <a:txBody>
                    <a:bodyPr/>
                    <a:lstStyle/>
                    <a:p>
                      <a:pPr>
                        <a:spcAft>
                          <a:spcPts val="0"/>
                        </a:spcAft>
                      </a:pPr>
                      <a:r>
                        <a:rPr lang="en-IN" sz="1200">
                          <a:effectLst/>
                        </a:rPr>
                        <a:t>3</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or</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Disjunction</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83904766"/>
                  </a:ext>
                </a:extLst>
              </a:tr>
              <a:tr h="305306">
                <a:tc>
                  <a:txBody>
                    <a:bodyPr/>
                    <a:lstStyle/>
                    <a:p>
                      <a:pPr>
                        <a:spcAft>
                          <a:spcPts val="0"/>
                        </a:spcAft>
                      </a:pPr>
                      <a:r>
                        <a:rPr lang="en-IN"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sym typeface="Symbol" pitchFamily="2" charset="2"/>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if … then (¬p ∨ q) </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Conditional</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54519593"/>
                  </a:ext>
                </a:extLst>
              </a:tr>
              <a:tr h="305306">
                <a:tc>
                  <a:txBody>
                    <a:bodyPr/>
                    <a:lstStyle/>
                    <a:p>
                      <a:pPr>
                        <a:spcAft>
                          <a:spcPts val="0"/>
                        </a:spcAft>
                      </a:pPr>
                      <a:r>
                        <a:rPr lang="en-IN" sz="12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if and only if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dirty="0">
                          <a:effectLst/>
                        </a:rPr>
                        <a:t>Biconditional </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61488729"/>
                  </a:ext>
                </a:extLst>
              </a:tr>
            </a:tbl>
          </a:graphicData>
        </a:graphic>
      </p:graphicFrame>
      <p:cxnSp>
        <p:nvCxnSpPr>
          <p:cNvPr id="6" name="Straight Arrow Connector 5">
            <a:extLst>
              <a:ext uri="{FF2B5EF4-FFF2-40B4-BE49-F238E27FC236}">
                <a16:creationId xmlns:a16="http://schemas.microsoft.com/office/drawing/2014/main" id="{2FBE3DB6-4517-CF40-B7BD-939E58C27C36}"/>
              </a:ext>
            </a:extLst>
          </p:cNvPr>
          <p:cNvCxnSpPr/>
          <p:nvPr/>
        </p:nvCxnSpPr>
        <p:spPr>
          <a:xfrm>
            <a:off x="8208666" y="452980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63E3B14-84A7-3A4C-A03D-CAD7AF032977}"/>
              </a:ext>
            </a:extLst>
          </p:cNvPr>
          <p:cNvCxnSpPr/>
          <p:nvPr/>
        </p:nvCxnSpPr>
        <p:spPr>
          <a:xfrm>
            <a:off x="2870791" y="564588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E7A2167-5FAE-5E42-B653-5053525B4C7F}"/>
              </a:ext>
            </a:extLst>
          </p:cNvPr>
          <p:cNvSpPr/>
          <p:nvPr/>
        </p:nvSpPr>
        <p:spPr>
          <a:xfrm>
            <a:off x="6096000" y="5461221"/>
            <a:ext cx="1265731" cy="369332"/>
          </a:xfrm>
          <a:prstGeom prst="rect">
            <a:avLst/>
          </a:prstGeom>
          <a:solidFill>
            <a:schemeClr val="bg1"/>
          </a:solidFill>
        </p:spPr>
        <p:txBody>
          <a:bodyPr wrap="none">
            <a:spAutoFit/>
          </a:bodyPr>
          <a:lstStyle/>
          <a:p>
            <a:r>
              <a:rPr lang="en-US" dirty="0">
                <a:solidFill>
                  <a:srgbClr val="7030A0"/>
                </a:solidFill>
              </a:rPr>
              <a:t>Proposition</a:t>
            </a:r>
          </a:p>
        </p:txBody>
      </p:sp>
      <p:cxnSp>
        <p:nvCxnSpPr>
          <p:cNvPr id="9" name="Straight Arrow Connector 8">
            <a:extLst>
              <a:ext uri="{FF2B5EF4-FFF2-40B4-BE49-F238E27FC236}">
                <a16:creationId xmlns:a16="http://schemas.microsoft.com/office/drawing/2014/main" id="{9BC98EA8-6417-1144-ABDB-713578A487E1}"/>
              </a:ext>
            </a:extLst>
          </p:cNvPr>
          <p:cNvCxnSpPr/>
          <p:nvPr/>
        </p:nvCxnSpPr>
        <p:spPr>
          <a:xfrm flipH="1">
            <a:off x="6234545" y="5842660"/>
            <a:ext cx="463138" cy="19000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D541D9C-466B-DE43-AE1F-51E57E064077}"/>
              </a:ext>
            </a:extLst>
          </p:cNvPr>
          <p:cNvSpPr/>
          <p:nvPr/>
        </p:nvSpPr>
        <p:spPr>
          <a:xfrm>
            <a:off x="3227291" y="4929858"/>
            <a:ext cx="479618" cy="369332"/>
          </a:xfrm>
          <a:prstGeom prst="rect">
            <a:avLst/>
          </a:prstGeom>
        </p:spPr>
        <p:txBody>
          <a:bodyPr wrap="none">
            <a:spAutoFit/>
          </a:bodyPr>
          <a:lstStyle/>
          <a:p>
            <a:r>
              <a:rPr lang="en-IN" dirty="0"/>
              <a:t>↔ </a:t>
            </a:r>
            <a:endParaRPr lang="en-US" dirty="0"/>
          </a:p>
        </p:txBody>
      </p:sp>
      <p:cxnSp>
        <p:nvCxnSpPr>
          <p:cNvPr id="14" name="Straight Arrow Connector 13">
            <a:extLst>
              <a:ext uri="{FF2B5EF4-FFF2-40B4-BE49-F238E27FC236}">
                <a16:creationId xmlns:a16="http://schemas.microsoft.com/office/drawing/2014/main" id="{C41AF123-3E0A-DA45-8CDF-57F4402DFB46}"/>
              </a:ext>
            </a:extLst>
          </p:cNvPr>
          <p:cNvCxnSpPr/>
          <p:nvPr/>
        </p:nvCxnSpPr>
        <p:spPr>
          <a:xfrm flipV="1">
            <a:off x="3104708" y="5151120"/>
            <a:ext cx="278572" cy="49476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0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9C66FA-F514-314A-A501-999791CF5DB5}"/>
              </a:ext>
            </a:extLst>
          </p:cNvPr>
          <p:cNvSpPr>
            <a:spLocks noGrp="1"/>
          </p:cNvSpPr>
          <p:nvPr>
            <p:ph type="body" idx="1"/>
          </p:nvPr>
        </p:nvSpPr>
        <p:spPr>
          <a:xfrm>
            <a:off x="316090" y="2328510"/>
            <a:ext cx="5157787" cy="823912"/>
          </a:xfrm>
        </p:spPr>
        <p:txBody>
          <a:bodyPr/>
          <a:lstStyle/>
          <a:p>
            <a:pPr algn="ctr"/>
            <a:r>
              <a:rPr lang="en-US" dirty="0"/>
              <a:t>Formation</a:t>
            </a:r>
          </a:p>
        </p:txBody>
      </p:sp>
      <p:sp>
        <p:nvSpPr>
          <p:cNvPr id="3" name="Content Placeholder 2">
            <a:extLst>
              <a:ext uri="{FF2B5EF4-FFF2-40B4-BE49-F238E27FC236}">
                <a16:creationId xmlns:a16="http://schemas.microsoft.com/office/drawing/2014/main" id="{A704B913-9487-984A-9329-4696C95C5EBC}"/>
              </a:ext>
            </a:extLst>
          </p:cNvPr>
          <p:cNvSpPr>
            <a:spLocks noGrp="1"/>
          </p:cNvSpPr>
          <p:nvPr>
            <p:ph sz="half" idx="2"/>
          </p:nvPr>
        </p:nvSpPr>
        <p:spPr>
          <a:xfrm>
            <a:off x="316090" y="3061229"/>
            <a:ext cx="4742798" cy="3684588"/>
          </a:xfrm>
        </p:spPr>
        <p:txBody>
          <a:bodyPr>
            <a:normAutofit lnSpcReduction="10000"/>
          </a:bodyPr>
          <a:lstStyle/>
          <a:p>
            <a:r>
              <a:rPr lang="en-US" sz="2200" dirty="0"/>
              <a:t>⊤ and ⊥ are propositions.</a:t>
            </a:r>
          </a:p>
          <a:p>
            <a:r>
              <a:rPr lang="en-US" sz="2200" dirty="0"/>
              <a:t>Each p</a:t>
            </a:r>
            <a:r>
              <a:rPr lang="en-US" sz="2200" baseline="-25000" dirty="0"/>
              <a:t>i</a:t>
            </a:r>
            <a:r>
              <a:rPr lang="en-US" sz="2200" dirty="0"/>
              <a:t> is a proposition, where </a:t>
            </a:r>
            <a:r>
              <a:rPr lang="en-US" sz="2200" dirty="0" err="1"/>
              <a:t>i</a:t>
            </a:r>
            <a:r>
              <a:rPr lang="en-US" sz="2200" dirty="0"/>
              <a:t> ∈ N.</a:t>
            </a:r>
          </a:p>
          <a:p>
            <a:r>
              <a:rPr lang="en-US" sz="2200" dirty="0"/>
              <a:t>If x is a proposition, then ¬x is a proposition.</a:t>
            </a:r>
          </a:p>
          <a:p>
            <a:r>
              <a:rPr lang="en-US" sz="2200" dirty="0"/>
              <a:t>If x, y are propositions, then  (x ∧ y ),  ( x ∨ y ),  ( x → y ),  (x     y) are propositions.</a:t>
            </a:r>
          </a:p>
          <a:p>
            <a:r>
              <a:rPr lang="en-US" sz="2200" dirty="0"/>
              <a:t>Nothing else is a proposition unless it satisﬁes some or all of the rules above.</a:t>
            </a:r>
          </a:p>
          <a:p>
            <a:endParaRPr lang="en-US" sz="2200" dirty="0"/>
          </a:p>
        </p:txBody>
      </p:sp>
      <p:sp>
        <p:nvSpPr>
          <p:cNvPr id="5" name="Text Placeholder 4">
            <a:extLst>
              <a:ext uri="{FF2B5EF4-FFF2-40B4-BE49-F238E27FC236}">
                <a16:creationId xmlns:a16="http://schemas.microsoft.com/office/drawing/2014/main" id="{F76DE816-24DB-0E4D-BF82-345E0C2B999A}"/>
              </a:ext>
            </a:extLst>
          </p:cNvPr>
          <p:cNvSpPr>
            <a:spLocks noGrp="1"/>
          </p:cNvSpPr>
          <p:nvPr>
            <p:ph type="body" sz="quarter" idx="3"/>
          </p:nvPr>
        </p:nvSpPr>
        <p:spPr>
          <a:xfrm>
            <a:off x="5686425" y="2328510"/>
            <a:ext cx="5183188" cy="823912"/>
          </a:xfrm>
        </p:spPr>
        <p:txBody>
          <a:bodyPr/>
          <a:lstStyle/>
          <a:p>
            <a:pPr algn="ctr"/>
            <a:r>
              <a:rPr lang="en-US" dirty="0"/>
              <a:t>Production</a:t>
            </a:r>
          </a:p>
        </p:txBody>
      </p:sp>
      <p:sp>
        <p:nvSpPr>
          <p:cNvPr id="6" name="Content Placeholder 5">
            <a:extLst>
              <a:ext uri="{FF2B5EF4-FFF2-40B4-BE49-F238E27FC236}">
                <a16:creationId xmlns:a16="http://schemas.microsoft.com/office/drawing/2014/main" id="{DD4F2E28-C2F6-934E-88D1-B9BE992F0723}"/>
              </a:ext>
            </a:extLst>
          </p:cNvPr>
          <p:cNvSpPr>
            <a:spLocks noGrp="1"/>
          </p:cNvSpPr>
          <p:nvPr>
            <p:ph sz="quarter" idx="4"/>
          </p:nvPr>
        </p:nvSpPr>
        <p:spPr>
          <a:xfrm>
            <a:off x="6172200" y="3061229"/>
            <a:ext cx="5827889" cy="3684588"/>
          </a:xfrm>
        </p:spPr>
        <p:txBody>
          <a:bodyPr>
            <a:normAutofit lnSpcReduction="10000"/>
          </a:bodyPr>
          <a:lstStyle/>
          <a:p>
            <a:r>
              <a:rPr lang="en-US" sz="2000" dirty="0"/>
              <a:t>〈 proposition 〉 ↦ 〈 ⊤ 〉</a:t>
            </a:r>
          </a:p>
          <a:p>
            <a:r>
              <a:rPr lang="en-US" sz="2000" dirty="0"/>
              <a:t>〈 proposition 〉 ↦ 〈 ⊥ 〉</a:t>
            </a:r>
          </a:p>
          <a:p>
            <a:r>
              <a:rPr lang="en-US" sz="2000" dirty="0"/>
              <a:t>〈proposition〉↦ 〈 propositional variable 〉</a:t>
            </a:r>
          </a:p>
          <a:p>
            <a:r>
              <a:rPr lang="en-US" sz="2000" dirty="0"/>
              <a:t>〈 proposition 〉 ↦ ¬ 〈 proposition 〉</a:t>
            </a:r>
          </a:p>
          <a:p>
            <a:r>
              <a:rPr lang="en-IN" sz="2000" dirty="0"/>
              <a:t>〈proposition〉↦ (〈proposition〉 ∧ 〈proposition〉)</a:t>
            </a:r>
            <a:r>
              <a:rPr lang="en-IN" sz="2000" dirty="0">
                <a:effectLst/>
              </a:rPr>
              <a:t> </a:t>
            </a:r>
          </a:p>
          <a:p>
            <a:r>
              <a:rPr lang="en-IN" sz="2000" dirty="0"/>
              <a:t>〈proposition〉↦ (〈proposition〉 </a:t>
            </a:r>
            <a:r>
              <a:rPr lang="en-US" sz="2000" dirty="0"/>
              <a:t>∨</a:t>
            </a:r>
            <a:r>
              <a:rPr lang="en-IN" sz="2000" dirty="0"/>
              <a:t> 〈proposition〉)</a:t>
            </a:r>
            <a:r>
              <a:rPr lang="en-IN" sz="2000" dirty="0">
                <a:effectLst/>
              </a:rPr>
              <a:t> </a:t>
            </a:r>
          </a:p>
          <a:p>
            <a:r>
              <a:rPr lang="en-IN" sz="2000" dirty="0"/>
              <a:t>〈proposition〉↦ (〈proposition〉 </a:t>
            </a:r>
            <a:r>
              <a:rPr lang="en-US" sz="2000" dirty="0"/>
              <a:t>→</a:t>
            </a:r>
            <a:r>
              <a:rPr lang="en-IN" sz="2000" dirty="0"/>
              <a:t> 〈proposition〉)</a:t>
            </a:r>
            <a:r>
              <a:rPr lang="en-IN" sz="2000" dirty="0">
                <a:effectLst/>
              </a:rPr>
              <a:t> </a:t>
            </a:r>
          </a:p>
          <a:p>
            <a:r>
              <a:rPr lang="en-IN" sz="2000" dirty="0"/>
              <a:t>〈proposition〉↦ (〈proposition〉  </a:t>
            </a:r>
            <a:r>
              <a:rPr lang="en-US" sz="2000" dirty="0"/>
              <a:t>   </a:t>
            </a:r>
            <a:r>
              <a:rPr lang="en-IN" sz="2000" dirty="0"/>
              <a:t>〈proposition〉)</a:t>
            </a:r>
            <a:r>
              <a:rPr lang="en-IN" sz="2000" dirty="0">
                <a:effectLst/>
              </a:rPr>
              <a:t> </a:t>
            </a:r>
          </a:p>
          <a:p>
            <a:endParaRPr lang="en-US" sz="2000" dirty="0"/>
          </a:p>
        </p:txBody>
      </p:sp>
      <p:cxnSp>
        <p:nvCxnSpPr>
          <p:cNvPr id="7" name="Straight Arrow Connector 6">
            <a:extLst>
              <a:ext uri="{FF2B5EF4-FFF2-40B4-BE49-F238E27FC236}">
                <a16:creationId xmlns:a16="http://schemas.microsoft.com/office/drawing/2014/main" id="{3374F955-4C6A-D546-9D11-E54C00D9AF15}"/>
              </a:ext>
            </a:extLst>
          </p:cNvPr>
          <p:cNvCxnSpPr/>
          <p:nvPr/>
        </p:nvCxnSpPr>
        <p:spPr>
          <a:xfrm>
            <a:off x="9659566" y="6055300"/>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837726-ECCF-0241-BB49-8751956C7CFF}"/>
              </a:ext>
            </a:extLst>
          </p:cNvPr>
          <p:cNvCxnSpPr/>
          <p:nvPr/>
        </p:nvCxnSpPr>
        <p:spPr>
          <a:xfrm>
            <a:off x="3264361" y="5146435"/>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6CA858-A6DD-7647-B04E-6581041D61D5}"/>
              </a:ext>
            </a:extLst>
          </p:cNvPr>
          <p:cNvSpPr>
            <a:spLocks noGrp="1"/>
          </p:cNvSpPr>
          <p:nvPr>
            <p:ph type="title"/>
          </p:nvPr>
        </p:nvSpPr>
        <p:spPr>
          <a:xfrm>
            <a:off x="2583263" y="1396791"/>
            <a:ext cx="7729728" cy="880921"/>
          </a:xfrm>
        </p:spPr>
        <p:txBody>
          <a:bodyPr/>
          <a:lstStyle/>
          <a:p>
            <a:r>
              <a:rPr lang="en-US" dirty="0">
                <a:solidFill>
                  <a:schemeClr val="tx1"/>
                </a:solidFill>
              </a:rPr>
              <a:t> RULES</a:t>
            </a:r>
          </a:p>
        </p:txBody>
      </p:sp>
      <p:sp>
        <p:nvSpPr>
          <p:cNvPr id="2" name="Rectangle 1">
            <a:extLst>
              <a:ext uri="{FF2B5EF4-FFF2-40B4-BE49-F238E27FC236}">
                <a16:creationId xmlns:a16="http://schemas.microsoft.com/office/drawing/2014/main" id="{E1D36294-5E73-D749-ACCD-6E7900D141EF}"/>
              </a:ext>
            </a:extLst>
          </p:cNvPr>
          <p:cNvSpPr/>
          <p:nvPr/>
        </p:nvSpPr>
        <p:spPr>
          <a:xfrm>
            <a:off x="4706067" y="6313267"/>
            <a:ext cx="1513748" cy="369332"/>
          </a:xfrm>
          <a:prstGeom prst="rect">
            <a:avLst/>
          </a:prstGeom>
          <a:solidFill>
            <a:schemeClr val="bg1"/>
          </a:solidFill>
        </p:spPr>
        <p:txBody>
          <a:bodyPr wrap="none">
            <a:spAutoFit/>
          </a:bodyPr>
          <a:lstStyle/>
          <a:p>
            <a:r>
              <a:rPr lang="en-US" b="1" dirty="0">
                <a:ln w="22225">
                  <a:solidFill>
                    <a:schemeClr val="accent2"/>
                  </a:solidFill>
                  <a:prstDash val="solid"/>
                </a:ln>
                <a:solidFill>
                  <a:schemeClr val="accent2">
                    <a:lumMod val="40000"/>
                    <a:lumOff val="60000"/>
                  </a:schemeClr>
                </a:solidFill>
              </a:rPr>
              <a:t>Closure rule</a:t>
            </a:r>
          </a:p>
        </p:txBody>
      </p:sp>
      <p:cxnSp>
        <p:nvCxnSpPr>
          <p:cNvPr id="11" name="Straight Arrow Connector 10">
            <a:extLst>
              <a:ext uri="{FF2B5EF4-FFF2-40B4-BE49-F238E27FC236}">
                <a16:creationId xmlns:a16="http://schemas.microsoft.com/office/drawing/2014/main" id="{20525B0E-C420-AD44-ADDC-DC53621A0219}"/>
              </a:ext>
            </a:extLst>
          </p:cNvPr>
          <p:cNvCxnSpPr/>
          <p:nvPr/>
        </p:nvCxnSpPr>
        <p:spPr>
          <a:xfrm flipH="1" flipV="1">
            <a:off x="4175760" y="6055300"/>
            <a:ext cx="516967" cy="25406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348CC8C-C46C-5A46-ABC7-BEBC70679FAA}"/>
              </a:ext>
            </a:extLst>
          </p:cNvPr>
          <p:cNvSpPr/>
          <p:nvPr/>
        </p:nvSpPr>
        <p:spPr>
          <a:xfrm>
            <a:off x="9463233" y="3042902"/>
            <a:ext cx="1099973" cy="369332"/>
          </a:xfrm>
          <a:prstGeom prst="rect">
            <a:avLst/>
          </a:prstGeom>
          <a:solidFill>
            <a:schemeClr val="bg1"/>
          </a:solidFill>
        </p:spPr>
        <p:txBody>
          <a:bodyPr wrap="square">
            <a:spAutoFit/>
          </a:bodyPr>
          <a:lstStyle/>
          <a:p>
            <a:r>
              <a:rPr lang="en-US" b="1" dirty="0">
                <a:ln w="22225">
                  <a:solidFill>
                    <a:schemeClr val="accent2"/>
                  </a:solidFill>
                  <a:prstDash val="solid"/>
                </a:ln>
                <a:solidFill>
                  <a:schemeClr val="accent2">
                    <a:lumMod val="40000"/>
                    <a:lumOff val="60000"/>
                  </a:schemeClr>
                </a:solidFill>
              </a:rPr>
              <a:t>Can be</a:t>
            </a:r>
          </a:p>
        </p:txBody>
      </p:sp>
      <p:cxnSp>
        <p:nvCxnSpPr>
          <p:cNvPr id="13" name="Straight Arrow Connector 12">
            <a:extLst>
              <a:ext uri="{FF2B5EF4-FFF2-40B4-BE49-F238E27FC236}">
                <a16:creationId xmlns:a16="http://schemas.microsoft.com/office/drawing/2014/main" id="{4A4A7DA6-11E8-3146-96DB-FCB6E40D10A5}"/>
              </a:ext>
            </a:extLst>
          </p:cNvPr>
          <p:cNvCxnSpPr>
            <a:cxnSpLocks/>
          </p:cNvCxnSpPr>
          <p:nvPr/>
        </p:nvCxnSpPr>
        <p:spPr>
          <a:xfrm flipH="1">
            <a:off x="8122920" y="3226928"/>
            <a:ext cx="1340313" cy="31755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92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par>
                                <p:cTn id="16" presetID="21"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6E82-EE39-F044-8FA9-F9CC451879E5}"/>
              </a:ext>
            </a:extLst>
          </p:cNvPr>
          <p:cNvSpPr>
            <a:spLocks noGrp="1"/>
          </p:cNvSpPr>
          <p:nvPr>
            <p:ph type="title"/>
          </p:nvPr>
        </p:nvSpPr>
        <p:spPr/>
        <p:txBody>
          <a:bodyPr/>
          <a:lstStyle/>
          <a:p>
            <a:r>
              <a:rPr lang="en-US" dirty="0"/>
              <a:t>Defining propositions</a:t>
            </a:r>
          </a:p>
        </p:txBody>
      </p:sp>
      <p:sp>
        <p:nvSpPr>
          <p:cNvPr id="3" name="Content Placeholder 2">
            <a:extLst>
              <a:ext uri="{FF2B5EF4-FFF2-40B4-BE49-F238E27FC236}">
                <a16:creationId xmlns:a16="http://schemas.microsoft.com/office/drawing/2014/main" id="{73FF23B7-683A-AF4F-A29D-DF97D35A2EAE}"/>
              </a:ext>
            </a:extLst>
          </p:cNvPr>
          <p:cNvSpPr>
            <a:spLocks noGrp="1"/>
          </p:cNvSpPr>
          <p:nvPr>
            <p:ph idx="1"/>
          </p:nvPr>
        </p:nvSpPr>
        <p:spPr>
          <a:xfrm>
            <a:off x="1219200" y="2638044"/>
            <a:ext cx="10591800" cy="3847816"/>
          </a:xfrm>
        </p:spPr>
        <p:txBody>
          <a:bodyPr>
            <a:noAutofit/>
          </a:bodyPr>
          <a:lstStyle/>
          <a:p>
            <a:pPr algn="just"/>
            <a:r>
              <a:rPr lang="en-IN" sz="2200" dirty="0"/>
              <a:t>PROP : Set of all propositions</a:t>
            </a:r>
          </a:p>
          <a:p>
            <a:pPr lvl="1" algn="just"/>
            <a:r>
              <a:rPr lang="en-IN" sz="2000" dirty="0"/>
              <a:t>Smallest set of expressions such that {⊤,⊥,p</a:t>
            </a:r>
            <a:r>
              <a:rPr lang="en-IN" sz="2000" baseline="-25000" dirty="0"/>
              <a:t>0</a:t>
            </a:r>
            <a:r>
              <a:rPr lang="en-IN" sz="2000" dirty="0"/>
              <a:t>,p</a:t>
            </a:r>
            <a:r>
              <a:rPr lang="en-IN" sz="2000" baseline="-25000" dirty="0"/>
              <a:t>1</a:t>
            </a:r>
            <a:r>
              <a:rPr lang="en-IN" sz="2000" dirty="0"/>
              <a:t>,...} </a:t>
            </a:r>
            <a:r>
              <a:rPr lang="en-IN" sz="2000" dirty="0">
                <a:sym typeface="Symbol" pitchFamily="2" charset="2"/>
              </a:rPr>
              <a:t></a:t>
            </a:r>
            <a:r>
              <a:rPr lang="en-IN" sz="2000" dirty="0"/>
              <a:t> PROP</a:t>
            </a:r>
          </a:p>
          <a:p>
            <a:pPr lvl="1" algn="just"/>
            <a:r>
              <a:rPr lang="en-IN" sz="2000" dirty="0"/>
              <a:t>If x, y ∈ PROP, the expressions ¬x,(x ∧ y),(x ∨ y),(x → y),(x     y) are also in PROP.  </a:t>
            </a:r>
          </a:p>
          <a:p>
            <a:r>
              <a:rPr lang="en-IN" sz="2200" dirty="0"/>
              <a:t>Recursive Definition</a:t>
            </a:r>
          </a:p>
          <a:p>
            <a:pPr marL="0" indent="0">
              <a:buNone/>
            </a:pPr>
            <a:r>
              <a:rPr lang="en-IN" sz="2200" dirty="0"/>
              <a:t>    PROP(0) = {p</a:t>
            </a:r>
            <a:r>
              <a:rPr lang="en-IN" sz="2200" baseline="-25000" dirty="0"/>
              <a:t>0</a:t>
            </a:r>
            <a:r>
              <a:rPr lang="en-IN" sz="2200" dirty="0"/>
              <a:t>, p</a:t>
            </a:r>
            <a:r>
              <a:rPr lang="en-IN" sz="2200" baseline="-25000" dirty="0"/>
              <a:t>1</a:t>
            </a:r>
            <a:r>
              <a:rPr lang="en-IN" sz="2200" dirty="0"/>
              <a:t>, . . .} ∪ {⊤, ⊥} </a:t>
            </a:r>
          </a:p>
          <a:p>
            <a:pPr marL="0" indent="0">
              <a:spcBef>
                <a:spcPts val="0"/>
              </a:spcBef>
              <a:buNone/>
            </a:pPr>
            <a:r>
              <a:rPr lang="en-IN" sz="2200" dirty="0"/>
              <a:t>    PROP(i + 1) = PROP(i) ∪ {¬x,(x ∧ y),(x ∨ y),(x → y), (x </a:t>
            </a:r>
            <a:r>
              <a:rPr lang="en-IN" dirty="0"/>
              <a:t>↔ </a:t>
            </a:r>
            <a:r>
              <a:rPr lang="en-IN" sz="2200" dirty="0"/>
              <a:t>y) : x, y ∈ PROP(i)}</a:t>
            </a:r>
          </a:p>
          <a:p>
            <a:pPr marL="0" indent="0">
              <a:spcBef>
                <a:spcPts val="0"/>
              </a:spcBef>
              <a:buNone/>
            </a:pPr>
            <a:r>
              <a:rPr lang="en-IN" sz="2200" dirty="0"/>
              <a:t>    PROP = ∪</a:t>
            </a:r>
            <a:r>
              <a:rPr lang="en-IN" sz="2200" baseline="-25000" dirty="0" err="1"/>
              <a:t>i∈N</a:t>
            </a:r>
            <a:r>
              <a:rPr lang="en-IN" sz="2200" dirty="0"/>
              <a:t> PROP(</a:t>
            </a:r>
            <a:r>
              <a:rPr lang="en-IN" sz="2200" dirty="0" err="1"/>
              <a:t>i</a:t>
            </a:r>
            <a:r>
              <a:rPr lang="en-IN" sz="2200" dirty="0"/>
              <a:t>)</a:t>
            </a:r>
          </a:p>
          <a:p>
            <a:pPr marL="0" indent="0">
              <a:buNone/>
            </a:pPr>
            <a:r>
              <a:rPr lang="en-IN" sz="2200" dirty="0"/>
              <a:t>  w ::= ⊤ | ⊥ | p | ¬w | (w ∧ w) | (w ∨ w) | (w → w) | (w </a:t>
            </a:r>
            <a:r>
              <a:rPr lang="en-IN" dirty="0"/>
              <a:t>↔</a:t>
            </a:r>
            <a:r>
              <a:rPr lang="en-IN" sz="2200" dirty="0"/>
              <a:t> w)   </a:t>
            </a:r>
            <a:r>
              <a:rPr lang="en-IN" sz="2200" b="1" dirty="0"/>
              <a:t>(Backus-Naur Form)</a:t>
            </a:r>
          </a:p>
          <a:p>
            <a:pPr marL="0" indent="0">
              <a:buNone/>
            </a:pPr>
            <a:r>
              <a:rPr lang="en-IN" sz="2200" dirty="0"/>
              <a:t>  Where p represent any generic proposition variable, w represent any generic proposition and | describes alternate possibilities. </a:t>
            </a:r>
          </a:p>
          <a:p>
            <a:pPr algn="just"/>
            <a:endParaRPr lang="en-IN" sz="2200" dirty="0"/>
          </a:p>
          <a:p>
            <a:pPr algn="just"/>
            <a:endParaRPr lang="en-IN" sz="2200" dirty="0"/>
          </a:p>
          <a:p>
            <a:endParaRPr lang="en-US" sz="2200" dirty="0"/>
          </a:p>
        </p:txBody>
      </p:sp>
      <p:sp>
        <p:nvSpPr>
          <p:cNvPr id="4" name="Rectangle 3">
            <a:extLst>
              <a:ext uri="{FF2B5EF4-FFF2-40B4-BE49-F238E27FC236}">
                <a16:creationId xmlns:a16="http://schemas.microsoft.com/office/drawing/2014/main" id="{A98AA3EC-D6E7-094E-9D7C-FB3162C62324}"/>
              </a:ext>
            </a:extLst>
          </p:cNvPr>
          <p:cNvSpPr/>
          <p:nvPr/>
        </p:nvSpPr>
        <p:spPr>
          <a:xfrm>
            <a:off x="7823731" y="3594854"/>
            <a:ext cx="415498" cy="369332"/>
          </a:xfrm>
          <a:prstGeom prst="rect">
            <a:avLst/>
          </a:prstGeom>
        </p:spPr>
        <p:txBody>
          <a:bodyPr wrap="none">
            <a:spAutoFit/>
          </a:bodyPr>
          <a:lstStyle/>
          <a:p>
            <a:r>
              <a:rPr lang="en-IN" dirty="0">
                <a:solidFill>
                  <a:srgbClr val="000000"/>
                </a:solidFill>
                <a:latin typeface="Helvetica" pitchFamily="2" charset="0"/>
              </a:rPr>
              <a:t>↔</a:t>
            </a:r>
          </a:p>
        </p:txBody>
      </p:sp>
      <p:sp>
        <p:nvSpPr>
          <p:cNvPr id="9" name="Rectangle 8">
            <a:extLst>
              <a:ext uri="{FF2B5EF4-FFF2-40B4-BE49-F238E27FC236}">
                <a16:creationId xmlns:a16="http://schemas.microsoft.com/office/drawing/2014/main" id="{32CEA4A4-C6BD-7841-8118-7448E8CA40D6}"/>
              </a:ext>
            </a:extLst>
          </p:cNvPr>
          <p:cNvSpPr/>
          <p:nvPr/>
        </p:nvSpPr>
        <p:spPr>
          <a:xfrm>
            <a:off x="5974507" y="5225534"/>
            <a:ext cx="2056973" cy="369332"/>
          </a:xfrm>
          <a:prstGeom prst="rect">
            <a:avLst/>
          </a:prstGeom>
          <a:solidFill>
            <a:schemeClr val="bg1"/>
          </a:solidFill>
        </p:spPr>
        <p:txBody>
          <a:bodyPr wrap="none">
            <a:spAutoFit/>
          </a:bodyPr>
          <a:lstStyle/>
          <a:p>
            <a:r>
              <a:rPr lang="en-IN" dirty="0">
                <a:solidFill>
                  <a:srgbClr val="7030A0"/>
                </a:solidFill>
                <a:latin typeface="Helvetica" pitchFamily="2" charset="0"/>
              </a:rPr>
              <a:t>Grammatical rules</a:t>
            </a:r>
          </a:p>
        </p:txBody>
      </p:sp>
    </p:spTree>
    <p:extLst>
      <p:ext uri="{BB962C8B-B14F-4D97-AF65-F5344CB8AC3E}">
        <p14:creationId xmlns:p14="http://schemas.microsoft.com/office/powerpoint/2010/main" val="6944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BFE5-C145-F443-A167-E0388EC223EE}"/>
              </a:ext>
            </a:extLst>
          </p:cNvPr>
          <p:cNvSpPr>
            <a:spLocks noGrp="1"/>
          </p:cNvSpPr>
          <p:nvPr>
            <p:ph type="title"/>
          </p:nvPr>
        </p:nvSpPr>
        <p:spPr/>
        <p:txBody>
          <a:bodyPr/>
          <a:lstStyle/>
          <a:p>
            <a:r>
              <a:rPr lang="en-US" dirty="0"/>
              <a:t>Check for well formedness</a:t>
            </a:r>
          </a:p>
        </p:txBody>
      </p:sp>
      <p:sp>
        <p:nvSpPr>
          <p:cNvPr id="3" name="Content Placeholder 2">
            <a:extLst>
              <a:ext uri="{FF2B5EF4-FFF2-40B4-BE49-F238E27FC236}">
                <a16:creationId xmlns:a16="http://schemas.microsoft.com/office/drawing/2014/main" id="{DAB28B95-E753-AF4E-9529-F9AACE1CAD12}"/>
              </a:ext>
            </a:extLst>
          </p:cNvPr>
          <p:cNvSpPr>
            <a:spLocks noGrp="1"/>
          </p:cNvSpPr>
          <p:nvPr>
            <p:ph idx="1"/>
          </p:nvPr>
        </p:nvSpPr>
        <p:spPr>
          <a:xfrm>
            <a:off x="2231136" y="2638044"/>
            <a:ext cx="7729728" cy="4219956"/>
          </a:xfrm>
        </p:spPr>
        <p:txBody>
          <a:bodyPr>
            <a:normAutofit/>
          </a:bodyPr>
          <a:lstStyle/>
          <a:p>
            <a:r>
              <a:rPr lang="en-IN" sz="2200" dirty="0"/>
              <a:t>p</a:t>
            </a:r>
            <a:r>
              <a:rPr lang="en-IN" sz="2200" baseline="-25000" dirty="0"/>
              <a:t>1</a:t>
            </a:r>
            <a:r>
              <a:rPr lang="en-IN" sz="2200" dirty="0"/>
              <a:t>→ p</a:t>
            </a:r>
            <a:r>
              <a:rPr lang="en-IN" sz="2200" baseline="-25000" dirty="0"/>
              <a:t>2</a:t>
            </a:r>
            <a:r>
              <a:rPr lang="en-IN" sz="2200" dirty="0"/>
              <a:t> is not a proposition</a:t>
            </a:r>
          </a:p>
          <a:p>
            <a:pPr marL="0" indent="0">
              <a:buNone/>
            </a:pPr>
            <a:r>
              <a:rPr lang="en-IN" sz="2200" dirty="0"/>
              <a:t>              (p</a:t>
            </a:r>
            <a:r>
              <a:rPr lang="en-IN" sz="2200" baseline="-25000" dirty="0"/>
              <a:t>1</a:t>
            </a:r>
            <a:r>
              <a:rPr lang="en-IN" sz="2200" dirty="0"/>
              <a:t>→ p</a:t>
            </a:r>
            <a:r>
              <a:rPr lang="en-IN" sz="2200" baseline="-25000" dirty="0"/>
              <a:t>2</a:t>
            </a:r>
            <a:r>
              <a:rPr lang="en-IN" sz="2200" dirty="0"/>
              <a:t>) is a proposition.</a:t>
            </a:r>
            <a:endParaRPr lang="en-IN" sz="2200" baseline="-25000" dirty="0"/>
          </a:p>
          <a:p>
            <a:pPr marL="0" indent="0">
              <a:buNone/>
            </a:pPr>
            <a:endParaRPr lang="en-IN" sz="1000" dirty="0"/>
          </a:p>
          <a:p>
            <a:r>
              <a:rPr lang="en-IN" sz="2200" dirty="0"/>
              <a:t>(p</a:t>
            </a:r>
            <a:r>
              <a:rPr lang="en-IN" sz="2200" baseline="-25000" dirty="0"/>
              <a:t>0</a:t>
            </a:r>
            <a:r>
              <a:rPr lang="en-IN" sz="2200" dirty="0"/>
              <a:t>∧ p</a:t>
            </a:r>
            <a:r>
              <a:rPr lang="en-IN" sz="2200" baseline="-25000" dirty="0"/>
              <a:t>1</a:t>
            </a:r>
            <a:r>
              <a:rPr lang="en-IN" sz="2200" dirty="0"/>
              <a:t>→ p</a:t>
            </a:r>
            <a:r>
              <a:rPr lang="en-IN" sz="2200" baseline="-25000" dirty="0"/>
              <a:t>2</a:t>
            </a:r>
            <a:r>
              <a:rPr lang="en-IN" sz="2200" dirty="0"/>
              <a:t>) is not a proposition</a:t>
            </a:r>
          </a:p>
          <a:p>
            <a:pPr marL="0" indent="0">
              <a:buNone/>
            </a:pPr>
            <a:r>
              <a:rPr lang="en-IN" sz="2200" dirty="0"/>
              <a:t>      ((p</a:t>
            </a:r>
            <a:r>
              <a:rPr lang="en-IN" sz="2200" baseline="-25000" dirty="0"/>
              <a:t>0</a:t>
            </a:r>
            <a:r>
              <a:rPr lang="en-IN" sz="2200" dirty="0"/>
              <a:t>∧ p</a:t>
            </a:r>
            <a:r>
              <a:rPr lang="en-IN" sz="2200" baseline="-25000" dirty="0"/>
              <a:t>1</a:t>
            </a:r>
            <a:r>
              <a:rPr lang="en-IN" sz="2200" dirty="0"/>
              <a:t>)→ p</a:t>
            </a:r>
            <a:r>
              <a:rPr lang="en-IN" sz="2200" baseline="-25000" dirty="0"/>
              <a:t>2</a:t>
            </a:r>
            <a:r>
              <a:rPr lang="en-IN" sz="2200" dirty="0"/>
              <a:t>) or (p</a:t>
            </a:r>
            <a:r>
              <a:rPr lang="en-IN" sz="2200" baseline="-25000" dirty="0"/>
              <a:t>0 </a:t>
            </a:r>
            <a:r>
              <a:rPr lang="en-IN" sz="2200" dirty="0"/>
              <a:t>∧ (p</a:t>
            </a:r>
            <a:r>
              <a:rPr lang="en-IN" sz="2200" baseline="-25000" dirty="0"/>
              <a:t>1</a:t>
            </a:r>
            <a:r>
              <a:rPr lang="en-IN" sz="2200" dirty="0"/>
              <a:t>→p</a:t>
            </a:r>
            <a:r>
              <a:rPr lang="en-IN" sz="2200" baseline="-25000" dirty="0"/>
              <a:t>2</a:t>
            </a:r>
            <a:r>
              <a:rPr lang="en-IN" sz="2200" dirty="0"/>
              <a:t>)) is a proposition</a:t>
            </a:r>
          </a:p>
          <a:p>
            <a:pPr marL="0" indent="0">
              <a:buNone/>
            </a:pPr>
            <a:endParaRPr lang="en-IN" sz="1000" dirty="0"/>
          </a:p>
          <a:p>
            <a:r>
              <a:rPr lang="en-IN" sz="2200" dirty="0"/>
              <a:t>¬((p</a:t>
            </a:r>
            <a:r>
              <a:rPr lang="en-IN" sz="2200" baseline="-25000" dirty="0"/>
              <a:t>0</a:t>
            </a:r>
            <a:r>
              <a:rPr lang="en-IN" sz="2200" dirty="0"/>
              <a:t>∧ ¬p</a:t>
            </a:r>
            <a:r>
              <a:rPr lang="en-IN" sz="2200" baseline="-25000" dirty="0"/>
              <a:t>1</a:t>
            </a:r>
            <a:r>
              <a:rPr lang="en-IN" sz="2200" dirty="0"/>
              <a:t>) → (p</a:t>
            </a:r>
            <a:r>
              <a:rPr lang="en-IN" sz="2200" baseline="-25000" dirty="0"/>
              <a:t>2</a:t>
            </a:r>
            <a:r>
              <a:rPr lang="en-IN" sz="2200" dirty="0"/>
              <a:t>∨ (p</a:t>
            </a:r>
            <a:r>
              <a:rPr lang="en-IN" sz="2200" baseline="-25000" dirty="0"/>
              <a:t>3</a:t>
            </a:r>
            <a:r>
              <a:rPr lang="en-IN" sz="2200" dirty="0"/>
              <a:t>     ¬p</a:t>
            </a:r>
            <a:r>
              <a:rPr lang="en-IN" sz="2200" baseline="-25000" dirty="0"/>
              <a:t>4</a:t>
            </a:r>
            <a:r>
              <a:rPr lang="en-IN" sz="2200" dirty="0"/>
              <a:t>))) is a proposition</a:t>
            </a:r>
          </a:p>
          <a:p>
            <a:pPr marL="0" indent="0">
              <a:buNone/>
            </a:pPr>
            <a:endParaRPr lang="en-IN" sz="1000" dirty="0"/>
          </a:p>
          <a:p>
            <a:r>
              <a:rPr lang="en-IN" sz="2200" dirty="0"/>
              <a:t>(∨(p</a:t>
            </a:r>
            <a:r>
              <a:rPr lang="en-IN" sz="2200" baseline="-25000" dirty="0"/>
              <a:t>0</a:t>
            </a:r>
            <a:r>
              <a:rPr lang="en-IN" sz="2200" dirty="0"/>
              <a:t>∧ ¬p</a:t>
            </a:r>
            <a:r>
              <a:rPr lang="en-IN" sz="2200" baseline="-25000" dirty="0"/>
              <a:t>1</a:t>
            </a:r>
            <a:r>
              <a:rPr lang="en-IN" sz="2200" dirty="0"/>
              <a:t>) → (p</a:t>
            </a:r>
            <a:r>
              <a:rPr lang="en-IN" sz="2200" baseline="-25000" dirty="0"/>
              <a:t>2</a:t>
            </a:r>
            <a:r>
              <a:rPr lang="en-IN" sz="2200" dirty="0"/>
              <a:t>     ¬p</a:t>
            </a:r>
            <a:r>
              <a:rPr lang="en-IN" sz="2200" baseline="-25000" dirty="0"/>
              <a:t>3</a:t>
            </a:r>
            <a:r>
              <a:rPr lang="en-IN" sz="2200" dirty="0"/>
              <a:t>)</a:t>
            </a:r>
            <a:endParaRPr lang="en-US" sz="2200" dirty="0"/>
          </a:p>
        </p:txBody>
      </p:sp>
      <p:cxnSp>
        <p:nvCxnSpPr>
          <p:cNvPr id="4" name="Straight Arrow Connector 3">
            <a:extLst>
              <a:ext uri="{FF2B5EF4-FFF2-40B4-BE49-F238E27FC236}">
                <a16:creationId xmlns:a16="http://schemas.microsoft.com/office/drawing/2014/main" id="{80439107-2B08-A64B-9287-AD0FB2563C30}"/>
              </a:ext>
            </a:extLst>
          </p:cNvPr>
          <p:cNvCxnSpPr/>
          <p:nvPr/>
        </p:nvCxnSpPr>
        <p:spPr>
          <a:xfrm>
            <a:off x="5211547" y="5280385"/>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A6E0F48-173E-7341-A861-DA15DD9F96BD}"/>
              </a:ext>
            </a:extLst>
          </p:cNvPr>
          <p:cNvCxnSpPr/>
          <p:nvPr/>
        </p:nvCxnSpPr>
        <p:spPr>
          <a:xfrm>
            <a:off x="4682021" y="605271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1CC63E0-88C6-C141-A3C2-510EC22F4BC4}"/>
              </a:ext>
            </a:extLst>
          </p:cNvPr>
          <p:cNvSpPr/>
          <p:nvPr/>
        </p:nvSpPr>
        <p:spPr>
          <a:xfrm>
            <a:off x="6096000" y="5868051"/>
            <a:ext cx="2012730" cy="369332"/>
          </a:xfrm>
          <a:prstGeom prst="rect">
            <a:avLst/>
          </a:prstGeom>
        </p:spPr>
        <p:txBody>
          <a:bodyPr wrap="none">
            <a:spAutoFit/>
          </a:bodyPr>
          <a:lstStyle/>
          <a:p>
            <a:r>
              <a:rPr lang="en-IN" dirty="0"/>
              <a:t>is not a proposition</a:t>
            </a:r>
            <a:endParaRPr lang="en-US" dirty="0"/>
          </a:p>
        </p:txBody>
      </p:sp>
      <p:sp>
        <p:nvSpPr>
          <p:cNvPr id="8" name="Rectangle 7">
            <a:extLst>
              <a:ext uri="{FF2B5EF4-FFF2-40B4-BE49-F238E27FC236}">
                <a16:creationId xmlns:a16="http://schemas.microsoft.com/office/drawing/2014/main" id="{41895FCA-A91E-F74C-B57A-9B83218C61EB}"/>
              </a:ext>
            </a:extLst>
          </p:cNvPr>
          <p:cNvSpPr/>
          <p:nvPr/>
        </p:nvSpPr>
        <p:spPr>
          <a:xfrm>
            <a:off x="7980581" y="6178359"/>
            <a:ext cx="3082895" cy="430887"/>
          </a:xfrm>
          <a:prstGeom prst="rect">
            <a:avLst/>
          </a:prstGeom>
        </p:spPr>
        <p:txBody>
          <a:bodyPr wrap="none">
            <a:spAutoFit/>
          </a:bodyPr>
          <a:lstStyle/>
          <a:p>
            <a:r>
              <a:rPr lang="en-IN" sz="2200" dirty="0"/>
              <a:t>((p</a:t>
            </a:r>
            <a:r>
              <a:rPr lang="en-IN" sz="2200" baseline="-25000" dirty="0"/>
              <a:t>0</a:t>
            </a:r>
            <a:r>
              <a:rPr lang="en-IN" sz="2200" dirty="0"/>
              <a:t>∧ ¬p</a:t>
            </a:r>
            <a:r>
              <a:rPr lang="en-IN" sz="2200" baseline="-25000" dirty="0"/>
              <a:t>1</a:t>
            </a:r>
            <a:r>
              <a:rPr lang="en-IN" sz="2200" dirty="0"/>
              <a:t>) → (p</a:t>
            </a:r>
            <a:r>
              <a:rPr lang="en-IN" sz="2200" baseline="-25000" dirty="0"/>
              <a:t>2</a:t>
            </a:r>
            <a:r>
              <a:rPr lang="en-IN" sz="2200" dirty="0"/>
              <a:t>     ¬p</a:t>
            </a:r>
            <a:r>
              <a:rPr lang="en-IN" sz="2200" baseline="-25000" dirty="0"/>
              <a:t>3</a:t>
            </a:r>
            <a:r>
              <a:rPr lang="en-IN" sz="2200" dirty="0"/>
              <a:t>))</a:t>
            </a:r>
            <a:endParaRPr lang="en-US" sz="2200" dirty="0"/>
          </a:p>
        </p:txBody>
      </p:sp>
      <p:cxnSp>
        <p:nvCxnSpPr>
          <p:cNvPr id="9" name="Straight Arrow Connector 8">
            <a:extLst>
              <a:ext uri="{FF2B5EF4-FFF2-40B4-BE49-F238E27FC236}">
                <a16:creationId xmlns:a16="http://schemas.microsoft.com/office/drawing/2014/main" id="{8112614F-B217-3F4A-96C8-BA724BC3448E}"/>
              </a:ext>
            </a:extLst>
          </p:cNvPr>
          <p:cNvCxnSpPr/>
          <p:nvPr/>
        </p:nvCxnSpPr>
        <p:spPr>
          <a:xfrm>
            <a:off x="10046501" y="640904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8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13F3-6BC8-B046-873C-A13FA7A0A56E}"/>
              </a:ext>
            </a:extLst>
          </p:cNvPr>
          <p:cNvSpPr>
            <a:spLocks noGrp="1"/>
          </p:cNvSpPr>
          <p:nvPr>
            <p:ph type="title"/>
          </p:nvPr>
        </p:nvSpPr>
        <p:spPr/>
        <p:txBody>
          <a:bodyPr/>
          <a:lstStyle/>
          <a:p>
            <a:r>
              <a:rPr lang="en-US" dirty="0"/>
              <a:t>proposition formula</a:t>
            </a:r>
          </a:p>
        </p:txBody>
      </p:sp>
      <p:sp>
        <p:nvSpPr>
          <p:cNvPr id="3" name="Content Placeholder 2">
            <a:extLst>
              <a:ext uri="{FF2B5EF4-FFF2-40B4-BE49-F238E27FC236}">
                <a16:creationId xmlns:a16="http://schemas.microsoft.com/office/drawing/2014/main" id="{F63B6936-514A-6B4D-96C8-40FB25CB7D79}"/>
              </a:ext>
            </a:extLst>
          </p:cNvPr>
          <p:cNvSpPr>
            <a:spLocks noGrp="1"/>
          </p:cNvSpPr>
          <p:nvPr>
            <p:ph idx="1"/>
          </p:nvPr>
        </p:nvSpPr>
        <p:spPr>
          <a:xfrm>
            <a:off x="2231136" y="3053680"/>
            <a:ext cx="4027160" cy="3101983"/>
          </a:xfrm>
        </p:spPr>
        <p:txBody>
          <a:bodyPr>
            <a:normAutofit/>
          </a:bodyPr>
          <a:lstStyle/>
          <a:p>
            <a:r>
              <a:rPr lang="en-US" sz="2200" dirty="0"/>
              <a:t>(¬p</a:t>
            </a:r>
            <a:r>
              <a:rPr lang="en-US" sz="2200" baseline="-25000" dirty="0"/>
              <a:t>0</a:t>
            </a:r>
            <a:r>
              <a:rPr lang="en-US" sz="2200" dirty="0"/>
              <a:t> → () ∧ p</a:t>
            </a:r>
            <a:r>
              <a:rPr lang="en-US" sz="2200" baseline="-25000" dirty="0"/>
              <a:t>1</a:t>
            </a:r>
            <a:r>
              <a:rPr lang="en-US" sz="2200" dirty="0"/>
              <a:t>∨</a:t>
            </a:r>
          </a:p>
          <a:p>
            <a:r>
              <a:rPr lang="en-US" sz="2200" dirty="0"/>
              <a:t> (¬p</a:t>
            </a:r>
            <a:r>
              <a:rPr lang="en-US" sz="2200" baseline="-25000" dirty="0"/>
              <a:t>0</a:t>
            </a:r>
            <a:r>
              <a:rPr lang="en-US" sz="2200" dirty="0"/>
              <a:t> → p</a:t>
            </a:r>
            <a:r>
              <a:rPr lang="en-US" sz="2200" baseline="-25000" dirty="0"/>
              <a:t>1</a:t>
            </a:r>
            <a:r>
              <a:rPr lang="en-US" sz="2200" dirty="0"/>
              <a:t>)</a:t>
            </a:r>
          </a:p>
          <a:p>
            <a:r>
              <a:rPr lang="en-US" sz="2200" dirty="0"/>
              <a:t>((p</a:t>
            </a:r>
            <a:r>
              <a:rPr lang="en-US" sz="2200" baseline="-25000" dirty="0"/>
              <a:t>0</a:t>
            </a:r>
            <a:r>
              <a:rPr lang="en-US" sz="2200" dirty="0"/>
              <a:t>∨(p</a:t>
            </a:r>
            <a:r>
              <a:rPr lang="en-US" sz="2200" baseline="-25000" dirty="0"/>
              <a:t>1</a:t>
            </a:r>
            <a:r>
              <a:rPr lang="en-US" sz="2200" dirty="0"/>
              <a:t> ∧ p</a:t>
            </a:r>
            <a:r>
              <a:rPr lang="en-US" sz="2200" baseline="-25000" dirty="0"/>
              <a:t>2</a:t>
            </a:r>
            <a:r>
              <a:rPr lang="en-US" sz="2200" dirty="0"/>
              <a:t>) )→ (¬p</a:t>
            </a:r>
            <a:r>
              <a:rPr lang="en-US" sz="2200" baseline="-25000" dirty="0"/>
              <a:t>1</a:t>
            </a:r>
            <a:r>
              <a:rPr lang="en-US" sz="2200" dirty="0"/>
              <a:t>     p</a:t>
            </a:r>
            <a:r>
              <a:rPr lang="en-US" sz="2200" baseline="-25000" dirty="0"/>
              <a:t>2</a:t>
            </a:r>
            <a:r>
              <a:rPr lang="en-US" sz="2200" dirty="0"/>
              <a:t>))</a:t>
            </a:r>
          </a:p>
          <a:p>
            <a:r>
              <a:rPr lang="en-US" sz="2200" dirty="0"/>
              <a:t>(∨ → ¬p</a:t>
            </a:r>
            <a:r>
              <a:rPr lang="en-US" sz="2200" baseline="-25000" dirty="0"/>
              <a:t>1</a:t>
            </a:r>
            <a:r>
              <a:rPr lang="en-US" sz="2200" dirty="0"/>
              <a:t>    p</a:t>
            </a:r>
            <a:r>
              <a:rPr lang="en-US" sz="2200" baseline="-25000" dirty="0"/>
              <a:t>2</a:t>
            </a:r>
            <a:r>
              <a:rPr lang="en-US" sz="2200" dirty="0"/>
              <a:t>)</a:t>
            </a:r>
          </a:p>
          <a:p>
            <a:r>
              <a:rPr lang="en-US" sz="2200" dirty="0"/>
              <a:t>((p</a:t>
            </a:r>
            <a:r>
              <a:rPr lang="en-US" sz="2200" baseline="-25000" dirty="0"/>
              <a:t>1</a:t>
            </a:r>
            <a:r>
              <a:rPr lang="en-US" sz="2200" dirty="0"/>
              <a:t> ∧ p</a:t>
            </a:r>
            <a:r>
              <a:rPr lang="en-US" sz="2200" baseline="-25000" dirty="0"/>
              <a:t>2</a:t>
            </a:r>
            <a:r>
              <a:rPr lang="en-US" sz="2200" dirty="0"/>
              <a:t>)</a:t>
            </a:r>
            <a:r>
              <a:rPr lang="en-US" sz="2200" baseline="-25000" dirty="0"/>
              <a:t> </a:t>
            </a:r>
            <a:r>
              <a:rPr lang="en-US" sz="2200" dirty="0"/>
              <a:t>→ (¬p</a:t>
            </a:r>
            <a:r>
              <a:rPr lang="en-US" sz="2200" baseline="-25000" dirty="0"/>
              <a:t>3</a:t>
            </a:r>
            <a:r>
              <a:rPr lang="en-US" sz="2200" dirty="0"/>
              <a:t> ∨ p</a:t>
            </a:r>
            <a:r>
              <a:rPr lang="en-US" sz="2200" baseline="-25000" dirty="0"/>
              <a:t>2</a:t>
            </a:r>
            <a:r>
              <a:rPr lang="en-US" sz="2200" dirty="0"/>
              <a:t>))</a:t>
            </a:r>
          </a:p>
          <a:p>
            <a:endParaRPr lang="en-US" sz="2200" dirty="0"/>
          </a:p>
        </p:txBody>
      </p:sp>
      <p:cxnSp>
        <p:nvCxnSpPr>
          <p:cNvPr id="4" name="Straight Arrow Connector 3">
            <a:extLst>
              <a:ext uri="{FF2B5EF4-FFF2-40B4-BE49-F238E27FC236}">
                <a16:creationId xmlns:a16="http://schemas.microsoft.com/office/drawing/2014/main" id="{E60E9E2C-BEE9-9742-93D3-3D47ADF2DAD3}"/>
              </a:ext>
            </a:extLst>
          </p:cNvPr>
          <p:cNvCxnSpPr/>
          <p:nvPr/>
        </p:nvCxnSpPr>
        <p:spPr>
          <a:xfrm>
            <a:off x="5157550" y="423948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64B67A5-D5B4-3344-940D-B6184094CA22}"/>
              </a:ext>
            </a:extLst>
          </p:cNvPr>
          <p:cNvCxnSpPr/>
          <p:nvPr/>
        </p:nvCxnSpPr>
        <p:spPr>
          <a:xfrm>
            <a:off x="3638856" y="4732310"/>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3F74633-8B26-4F47-B171-50220B3A9750}"/>
              </a:ext>
            </a:extLst>
          </p:cNvPr>
          <p:cNvSpPr txBox="1">
            <a:spLocks/>
          </p:cNvSpPr>
          <p:nvPr/>
        </p:nvSpPr>
        <p:spPr>
          <a:xfrm>
            <a:off x="5826270" y="2940822"/>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No</a:t>
            </a:r>
          </a:p>
        </p:txBody>
      </p:sp>
      <p:sp>
        <p:nvSpPr>
          <p:cNvPr id="7" name="Content Placeholder 2">
            <a:extLst>
              <a:ext uri="{FF2B5EF4-FFF2-40B4-BE49-F238E27FC236}">
                <a16:creationId xmlns:a16="http://schemas.microsoft.com/office/drawing/2014/main" id="{E53A3966-9B73-8D4C-A0D8-DCC3BBEAE7D7}"/>
              </a:ext>
            </a:extLst>
          </p:cNvPr>
          <p:cNvSpPr txBox="1">
            <a:spLocks/>
          </p:cNvSpPr>
          <p:nvPr/>
        </p:nvSpPr>
        <p:spPr>
          <a:xfrm>
            <a:off x="5826270" y="3368109"/>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Yes</a:t>
            </a:r>
          </a:p>
        </p:txBody>
      </p:sp>
      <p:sp>
        <p:nvSpPr>
          <p:cNvPr id="8" name="Content Placeholder 2">
            <a:extLst>
              <a:ext uri="{FF2B5EF4-FFF2-40B4-BE49-F238E27FC236}">
                <a16:creationId xmlns:a16="http://schemas.microsoft.com/office/drawing/2014/main" id="{605AF323-8CA4-8545-80E2-BBE57B2FB072}"/>
              </a:ext>
            </a:extLst>
          </p:cNvPr>
          <p:cNvSpPr txBox="1">
            <a:spLocks/>
          </p:cNvSpPr>
          <p:nvPr/>
        </p:nvSpPr>
        <p:spPr>
          <a:xfrm>
            <a:off x="6405832" y="3899201"/>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Yes</a:t>
            </a:r>
          </a:p>
        </p:txBody>
      </p:sp>
      <p:sp>
        <p:nvSpPr>
          <p:cNvPr id="9" name="Content Placeholder 2">
            <a:extLst>
              <a:ext uri="{FF2B5EF4-FFF2-40B4-BE49-F238E27FC236}">
                <a16:creationId xmlns:a16="http://schemas.microsoft.com/office/drawing/2014/main" id="{3BF1B963-FCE9-0E4E-99B0-93D607D837C4}"/>
              </a:ext>
            </a:extLst>
          </p:cNvPr>
          <p:cNvSpPr txBox="1">
            <a:spLocks/>
          </p:cNvSpPr>
          <p:nvPr/>
        </p:nvSpPr>
        <p:spPr>
          <a:xfrm>
            <a:off x="5953538" y="4541183"/>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No</a:t>
            </a:r>
          </a:p>
        </p:txBody>
      </p:sp>
      <p:sp>
        <p:nvSpPr>
          <p:cNvPr id="10" name="Content Placeholder 2">
            <a:extLst>
              <a:ext uri="{FF2B5EF4-FFF2-40B4-BE49-F238E27FC236}">
                <a16:creationId xmlns:a16="http://schemas.microsoft.com/office/drawing/2014/main" id="{4572B806-F5B0-B042-A82B-96AE5C389AED}"/>
              </a:ext>
            </a:extLst>
          </p:cNvPr>
          <p:cNvSpPr txBox="1">
            <a:spLocks/>
          </p:cNvSpPr>
          <p:nvPr/>
        </p:nvSpPr>
        <p:spPr>
          <a:xfrm>
            <a:off x="5149892" y="5334604"/>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Yes</a:t>
            </a:r>
          </a:p>
        </p:txBody>
      </p:sp>
    </p:spTree>
    <p:extLst>
      <p:ext uri="{BB962C8B-B14F-4D97-AF65-F5344CB8AC3E}">
        <p14:creationId xmlns:p14="http://schemas.microsoft.com/office/powerpoint/2010/main" val="36924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1FBC-4DF4-9C4F-A2F2-176C3A7FE56C}"/>
              </a:ext>
            </a:extLst>
          </p:cNvPr>
          <p:cNvSpPr>
            <a:spLocks noGrp="1"/>
          </p:cNvSpPr>
          <p:nvPr>
            <p:ph type="title"/>
          </p:nvPr>
        </p:nvSpPr>
        <p:spPr/>
        <p:txBody>
          <a:bodyPr/>
          <a:lstStyle/>
          <a:p>
            <a:r>
              <a:rPr lang="en-US" dirty="0"/>
              <a:t>Overview of the course</a:t>
            </a:r>
          </a:p>
        </p:txBody>
      </p:sp>
      <p:sp>
        <p:nvSpPr>
          <p:cNvPr id="3" name="Content Placeholder 2">
            <a:extLst>
              <a:ext uri="{FF2B5EF4-FFF2-40B4-BE49-F238E27FC236}">
                <a16:creationId xmlns:a16="http://schemas.microsoft.com/office/drawing/2014/main" id="{BB3E30AA-53A0-8242-8E2F-2CA34067BC64}"/>
              </a:ext>
            </a:extLst>
          </p:cNvPr>
          <p:cNvSpPr>
            <a:spLocks noGrp="1"/>
          </p:cNvSpPr>
          <p:nvPr>
            <p:ph idx="1"/>
          </p:nvPr>
        </p:nvSpPr>
        <p:spPr>
          <a:xfrm>
            <a:off x="2231136" y="2638044"/>
            <a:ext cx="7729728" cy="3948494"/>
          </a:xfrm>
        </p:spPr>
        <p:txBody>
          <a:bodyPr>
            <a:normAutofit lnSpcReduction="10000"/>
          </a:bodyPr>
          <a:lstStyle/>
          <a:p>
            <a:r>
              <a:rPr lang="en-US" dirty="0"/>
              <a:t>Propositional Logic (PL)</a:t>
            </a:r>
          </a:p>
          <a:p>
            <a:pPr lvl="1"/>
            <a:r>
              <a:rPr lang="en-US" dirty="0"/>
              <a:t>Introduction: Syntax, Parsing, Rules – Formation, Production, &amp; Precedence,   Theorems and Lemmas, Replacement Laws </a:t>
            </a:r>
          </a:p>
          <a:p>
            <a:pPr lvl="1"/>
            <a:r>
              <a:rPr lang="en-US" dirty="0"/>
              <a:t>Natural Deduction, </a:t>
            </a:r>
            <a:r>
              <a:rPr lang="en-IN" dirty="0"/>
              <a:t>Derived Rules, Soundness, Completeness</a:t>
            </a:r>
          </a:p>
          <a:p>
            <a:r>
              <a:rPr lang="en-IN" dirty="0"/>
              <a:t>First Order Logic (FL)</a:t>
            </a:r>
          </a:p>
          <a:p>
            <a:pPr lvl="1"/>
            <a:r>
              <a:rPr lang="en-IN" dirty="0"/>
              <a:t>Introduction- Syntax, Scope, Binding, Substitution, Semantics, Translation, Satisfiability and Validity Meta- theorems- Deduction, Substitution, Chaining </a:t>
            </a:r>
          </a:p>
          <a:p>
            <a:pPr lvl="1"/>
            <a:r>
              <a:rPr lang="en-IN" dirty="0"/>
              <a:t> First order Calculus (FC)- Introduction, Theorems, Adequacy of FC to FL, Compactness of, and Laws in FL, Natural Deduction, Analytic Tableaux</a:t>
            </a:r>
          </a:p>
          <a:p>
            <a:r>
              <a:rPr lang="en-IN" dirty="0"/>
              <a:t>Modal Logic  </a:t>
            </a:r>
          </a:p>
          <a:p>
            <a:pPr lvl="1"/>
            <a:r>
              <a:rPr lang="en-IN" dirty="0"/>
              <a:t>System K &amp; KC, Adequacy of KC to K, Natural deduction , Analytic Tableau for K, Modalities and Computation Tree Logic</a:t>
            </a:r>
            <a:endParaRPr lang="en-US" dirty="0"/>
          </a:p>
        </p:txBody>
      </p:sp>
    </p:spTree>
    <p:extLst>
      <p:ext uri="{BB962C8B-B14F-4D97-AF65-F5344CB8AC3E}">
        <p14:creationId xmlns:p14="http://schemas.microsoft.com/office/powerpoint/2010/main" val="335573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E990-AC5A-EA4D-93A1-E90FE82BD5CB}"/>
              </a:ext>
            </a:extLst>
          </p:cNvPr>
          <p:cNvSpPr>
            <a:spLocks noGrp="1"/>
          </p:cNvSpPr>
          <p:nvPr>
            <p:ph type="title"/>
          </p:nvPr>
        </p:nvSpPr>
        <p:spPr/>
        <p:txBody>
          <a:bodyPr/>
          <a:lstStyle/>
          <a:p>
            <a:r>
              <a:rPr lang="en-US" dirty="0"/>
              <a:t>PARSE TREE</a:t>
            </a:r>
          </a:p>
        </p:txBody>
      </p:sp>
      <p:sp>
        <p:nvSpPr>
          <p:cNvPr id="42" name="Rectangle 41">
            <a:extLst>
              <a:ext uri="{FF2B5EF4-FFF2-40B4-BE49-F238E27FC236}">
                <a16:creationId xmlns:a16="http://schemas.microsoft.com/office/drawing/2014/main" id="{9FA165D8-CA78-E544-9349-EE2738FFF02B}"/>
              </a:ext>
            </a:extLst>
          </p:cNvPr>
          <p:cNvSpPr/>
          <p:nvPr/>
        </p:nvSpPr>
        <p:spPr>
          <a:xfrm>
            <a:off x="3919964" y="2673369"/>
            <a:ext cx="2466340" cy="5753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Bef>
                <a:spcPts val="1000"/>
              </a:spcBef>
              <a:spcAft>
                <a:spcPts val="0"/>
              </a:spcAft>
            </a:pPr>
            <a:r>
              <a:rPr lang="en-GB" sz="2200" dirty="0">
                <a:effectLst/>
                <a:ea typeface="Calibri" panose="020F0502020204030204" pitchFamily="34" charset="0"/>
                <a:cs typeface="Times New Roman" panose="02020603050405020304" pitchFamily="18" charset="0"/>
              </a:rPr>
              <a:t>((p</a:t>
            </a:r>
            <a:r>
              <a:rPr lang="en-GB" sz="2200" baseline="-25000" dirty="0">
                <a:effectLst/>
                <a:ea typeface="Calibri" panose="020F0502020204030204" pitchFamily="34" charset="0"/>
                <a:cs typeface="Times New Roman" panose="02020603050405020304" pitchFamily="18" charset="0"/>
              </a:rPr>
              <a:t>0</a:t>
            </a:r>
            <a:r>
              <a:rPr lang="en-GB" sz="2200" dirty="0">
                <a:effectLst/>
                <a:latin typeface="Cambria Math" panose="02040503050406030204" pitchFamily="18" charset="0"/>
                <a:ea typeface="Calibri" panose="020F0502020204030204" pitchFamily="34" charset="0"/>
                <a:cs typeface="Cambria Math" panose="02040503050406030204" pitchFamily="18" charset="0"/>
              </a:rPr>
              <a:t>∧</a:t>
            </a:r>
            <a:r>
              <a:rPr lang="en-GB" sz="2200" dirty="0">
                <a:effectLst/>
                <a:ea typeface="Calibri" panose="020F0502020204030204" pitchFamily="34" charset="0"/>
                <a:cs typeface="Times New Roman" panose="02020603050405020304" pitchFamily="18" charset="0"/>
              </a:rPr>
              <a:t> p</a:t>
            </a:r>
            <a:r>
              <a:rPr lang="en-GB" sz="2200" baseline="-25000" dirty="0">
                <a:effectLst/>
                <a:ea typeface="Calibri" panose="020F0502020204030204" pitchFamily="34" charset="0"/>
                <a:cs typeface="Times New Roman" panose="02020603050405020304" pitchFamily="18" charset="0"/>
              </a:rPr>
              <a:t>1</a:t>
            </a:r>
            <a:r>
              <a:rPr lang="en-GB" sz="2200" dirty="0">
                <a:effectLst/>
                <a:ea typeface="Calibri" panose="020F0502020204030204" pitchFamily="34" charset="0"/>
                <a:cs typeface="Times New Roman" panose="02020603050405020304" pitchFamily="18" charset="0"/>
              </a:rPr>
              <a:t>)</a:t>
            </a:r>
            <a:r>
              <a:rPr lang="en-GB" sz="2200" b="1" dirty="0">
                <a:ln>
                  <a:noFill/>
                </a:ln>
                <a:effectLst/>
                <a:ea typeface="Calibri" panose="020F0502020204030204" pitchFamily="34" charset="0"/>
                <a:cs typeface="Times New Roman" panose="02020603050405020304" pitchFamily="18" charset="0"/>
              </a:rPr>
              <a:t>→</a:t>
            </a:r>
            <a:r>
              <a:rPr lang="en-GB" sz="2200" dirty="0">
                <a:effectLst/>
                <a:ea typeface="Calibri" panose="020F0502020204030204" pitchFamily="34" charset="0"/>
                <a:cs typeface="Times New Roman" panose="02020603050405020304" pitchFamily="18" charset="0"/>
              </a:rPr>
              <a:t>(p</a:t>
            </a:r>
            <a:r>
              <a:rPr lang="en-GB" sz="2200" baseline="-25000" dirty="0">
                <a:effectLst/>
                <a:ea typeface="Calibri" panose="020F0502020204030204" pitchFamily="34" charset="0"/>
                <a:cs typeface="Times New Roman" panose="02020603050405020304" pitchFamily="18" charset="0"/>
              </a:rPr>
              <a:t>2</a:t>
            </a:r>
            <a:r>
              <a:rPr lang="en-GB" sz="2200" dirty="0">
                <a:effectLst/>
                <a:ea typeface="Calibri" panose="020F0502020204030204" pitchFamily="34" charset="0"/>
                <a:cs typeface="Times New Roman" panose="02020603050405020304" pitchFamily="18" charset="0"/>
              </a:rPr>
              <a:t>)) </a:t>
            </a:r>
            <a:endParaRPr lang="en-IN" sz="1200" dirty="0">
              <a:effectLst/>
              <a:ea typeface="Calibri" panose="020F0502020204030204" pitchFamily="34" charset="0"/>
              <a:cs typeface="Times New Roman" panose="02020603050405020304" pitchFamily="18" charset="0"/>
            </a:endParaRPr>
          </a:p>
          <a:p>
            <a:pPr algn="ctr">
              <a:spcAft>
                <a:spcPts val="0"/>
              </a:spcAft>
            </a:pPr>
            <a:r>
              <a:rPr lang="en-GB" sz="2200" dirty="0">
                <a:effectLst/>
                <a:ea typeface="Calibri" panose="020F0502020204030204" pitchFamily="34" charset="0"/>
                <a:cs typeface="Times New Roman" panose="02020603050405020304" pitchFamily="18" charset="0"/>
              </a:rPr>
              <a:t> </a:t>
            </a:r>
            <a:endParaRPr lang="en-IN" sz="1200" dirty="0">
              <a:effectLst/>
              <a:ea typeface="Calibri" panose="020F0502020204030204" pitchFamily="34" charset="0"/>
              <a:cs typeface="Times New Roman" panose="02020603050405020304" pitchFamily="18" charset="0"/>
            </a:endParaRPr>
          </a:p>
        </p:txBody>
      </p:sp>
      <p:sp>
        <p:nvSpPr>
          <p:cNvPr id="43" name="Rectangle 42">
            <a:extLst>
              <a:ext uri="{FF2B5EF4-FFF2-40B4-BE49-F238E27FC236}">
                <a16:creationId xmlns:a16="http://schemas.microsoft.com/office/drawing/2014/main" id="{B8F5B465-39FB-804C-9373-565CFCEFA1E3}"/>
              </a:ext>
            </a:extLst>
          </p:cNvPr>
          <p:cNvSpPr/>
          <p:nvPr/>
        </p:nvSpPr>
        <p:spPr>
          <a:xfrm>
            <a:off x="2964747" y="4015405"/>
            <a:ext cx="1168400" cy="5753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Bef>
                <a:spcPts val="1000"/>
              </a:spcBef>
              <a:spcAft>
                <a:spcPts val="0"/>
              </a:spcAft>
            </a:pPr>
            <a:r>
              <a:rPr lang="en-GB" sz="2200" dirty="0">
                <a:effectLst/>
                <a:ea typeface="Calibri" panose="020F0502020204030204" pitchFamily="34" charset="0"/>
                <a:cs typeface="Times New Roman" panose="02020603050405020304" pitchFamily="18" charset="0"/>
              </a:rPr>
              <a:t>(p</a:t>
            </a:r>
            <a:r>
              <a:rPr lang="en-GB" sz="2200" baseline="-25000" dirty="0">
                <a:effectLst/>
                <a:ea typeface="Calibri" panose="020F0502020204030204" pitchFamily="34" charset="0"/>
                <a:cs typeface="Times New Roman" panose="02020603050405020304" pitchFamily="18" charset="0"/>
              </a:rPr>
              <a:t>0</a:t>
            </a:r>
            <a:r>
              <a:rPr lang="en-GB" sz="2200" dirty="0">
                <a:effectLst/>
                <a:latin typeface="Cambria Math" panose="02040503050406030204" pitchFamily="18" charset="0"/>
                <a:ea typeface="Calibri" panose="020F0502020204030204" pitchFamily="34" charset="0"/>
                <a:cs typeface="Cambria Math" panose="02040503050406030204" pitchFamily="18" charset="0"/>
              </a:rPr>
              <a:t>∧</a:t>
            </a:r>
            <a:r>
              <a:rPr lang="en-GB" sz="2200" dirty="0">
                <a:effectLst/>
                <a:ea typeface="Calibri" panose="020F0502020204030204" pitchFamily="34" charset="0"/>
                <a:cs typeface="Times New Roman" panose="02020603050405020304" pitchFamily="18" charset="0"/>
              </a:rPr>
              <a:t> p</a:t>
            </a:r>
            <a:r>
              <a:rPr lang="en-GB" sz="2200" baseline="-25000" dirty="0">
                <a:effectLst/>
                <a:ea typeface="Calibri" panose="020F0502020204030204" pitchFamily="34" charset="0"/>
                <a:cs typeface="Times New Roman" panose="02020603050405020304" pitchFamily="18" charset="0"/>
              </a:rPr>
              <a:t>1</a:t>
            </a:r>
            <a:r>
              <a:rPr lang="en-GB" sz="2200" dirty="0">
                <a:effectLst/>
                <a:ea typeface="Calibri" panose="020F0502020204030204" pitchFamily="34" charset="0"/>
                <a:cs typeface="Times New Roman" panose="02020603050405020304" pitchFamily="18" charset="0"/>
              </a:rPr>
              <a:t>) </a:t>
            </a:r>
            <a:endParaRPr lang="en-IN" sz="1200" dirty="0">
              <a:effectLst/>
              <a:ea typeface="Calibri" panose="020F050202020403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CCDD656C-508D-8C48-9E20-50F4D0774A05}"/>
              </a:ext>
            </a:extLst>
          </p:cNvPr>
          <p:cNvSpPr/>
          <p:nvPr/>
        </p:nvSpPr>
        <p:spPr>
          <a:xfrm>
            <a:off x="3919964" y="5719710"/>
            <a:ext cx="643255" cy="5753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Bef>
                <a:spcPts val="1000"/>
              </a:spcBef>
              <a:spcAft>
                <a:spcPts val="0"/>
              </a:spcAft>
            </a:pPr>
            <a:r>
              <a:rPr lang="en-GB" sz="2200" dirty="0">
                <a:effectLst/>
                <a:ea typeface="Calibri" panose="020F0502020204030204" pitchFamily="34" charset="0"/>
                <a:cs typeface="Times New Roman" panose="02020603050405020304" pitchFamily="18" charset="0"/>
              </a:rPr>
              <a:t> p</a:t>
            </a:r>
            <a:r>
              <a:rPr lang="en-GB" sz="2200" baseline="-25000" dirty="0">
                <a:effectLst/>
                <a:ea typeface="Calibri" panose="020F0502020204030204" pitchFamily="34" charset="0"/>
                <a:cs typeface="Times New Roman" panose="02020603050405020304" pitchFamily="18" charset="0"/>
              </a:rPr>
              <a:t>1</a:t>
            </a:r>
            <a:r>
              <a:rPr lang="en-GB" sz="2200" dirty="0">
                <a:effectLst/>
                <a:ea typeface="Calibri" panose="020F0502020204030204" pitchFamily="34" charset="0"/>
                <a:cs typeface="Times New Roman" panose="02020603050405020304" pitchFamily="18" charset="0"/>
              </a:rPr>
              <a:t> </a:t>
            </a:r>
            <a:endParaRPr lang="en-IN" sz="1200" dirty="0">
              <a:effectLst/>
              <a:ea typeface="Calibri" panose="020F0502020204030204" pitchFamily="34" charset="0"/>
              <a:cs typeface="Times New Roman" panose="02020603050405020304" pitchFamily="18" charset="0"/>
            </a:endParaRPr>
          </a:p>
        </p:txBody>
      </p:sp>
      <p:sp>
        <p:nvSpPr>
          <p:cNvPr id="46" name="Rectangle 45">
            <a:extLst>
              <a:ext uri="{FF2B5EF4-FFF2-40B4-BE49-F238E27FC236}">
                <a16:creationId xmlns:a16="http://schemas.microsoft.com/office/drawing/2014/main" id="{EC7928ED-A1AE-C041-8BF3-86216520DF0B}"/>
              </a:ext>
            </a:extLst>
          </p:cNvPr>
          <p:cNvSpPr/>
          <p:nvPr/>
        </p:nvSpPr>
        <p:spPr>
          <a:xfrm>
            <a:off x="2321492" y="5719710"/>
            <a:ext cx="643255" cy="5753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Bef>
                <a:spcPts val="1000"/>
              </a:spcBef>
              <a:spcAft>
                <a:spcPts val="0"/>
              </a:spcAft>
            </a:pPr>
            <a:r>
              <a:rPr lang="en-GB" sz="2200">
                <a:effectLst/>
                <a:ea typeface="Calibri" panose="020F0502020204030204" pitchFamily="34" charset="0"/>
                <a:cs typeface="Times New Roman" panose="02020603050405020304" pitchFamily="18" charset="0"/>
              </a:rPr>
              <a:t> p</a:t>
            </a:r>
            <a:r>
              <a:rPr lang="en-GB" sz="2200" baseline="-25000">
                <a:effectLst/>
                <a:ea typeface="Calibri" panose="020F0502020204030204" pitchFamily="34" charset="0"/>
                <a:cs typeface="Times New Roman" panose="02020603050405020304" pitchFamily="18" charset="0"/>
              </a:rPr>
              <a:t>0</a:t>
            </a:r>
            <a:endParaRPr lang="en-IN" sz="1200">
              <a:effectLst/>
              <a:ea typeface="Calibri" panose="020F0502020204030204" pitchFamily="34" charset="0"/>
              <a:cs typeface="Times New Roman" panose="02020603050405020304" pitchFamily="18" charset="0"/>
            </a:endParaRPr>
          </a:p>
          <a:p>
            <a:pPr algn="ctr">
              <a:spcAft>
                <a:spcPts val="0"/>
              </a:spcAft>
            </a:pPr>
            <a:r>
              <a:rPr lang="en-GB" sz="2200">
                <a:effectLst/>
                <a:ea typeface="Calibri" panose="020F0502020204030204" pitchFamily="34" charset="0"/>
                <a:cs typeface="Times New Roman" panose="02020603050405020304" pitchFamily="18" charset="0"/>
              </a:rPr>
              <a:t> </a:t>
            </a:r>
            <a:endParaRPr lang="en-IN" sz="1200">
              <a:effectLst/>
              <a:ea typeface="Calibri" panose="020F0502020204030204" pitchFamily="34" charset="0"/>
              <a:cs typeface="Times New Roman" panose="02020603050405020304" pitchFamily="18" charset="0"/>
            </a:endParaRPr>
          </a:p>
        </p:txBody>
      </p:sp>
      <p:sp>
        <p:nvSpPr>
          <p:cNvPr id="48" name="Rectangle 47">
            <a:extLst>
              <a:ext uri="{FF2B5EF4-FFF2-40B4-BE49-F238E27FC236}">
                <a16:creationId xmlns:a16="http://schemas.microsoft.com/office/drawing/2014/main" id="{AD412AAE-EE58-6D45-981E-7494CB294962}"/>
              </a:ext>
            </a:extLst>
          </p:cNvPr>
          <p:cNvSpPr/>
          <p:nvPr/>
        </p:nvSpPr>
        <p:spPr>
          <a:xfrm>
            <a:off x="6834017" y="3248679"/>
            <a:ext cx="2209259"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 </a:t>
            </a:r>
            <a:r>
              <a:rPr lang="en-US" dirty="0">
                <a:latin typeface="Cambria Math" panose="02040503050406030204" pitchFamily="18" charset="0"/>
                <a:ea typeface="Times New Roman" panose="02020603050405020304" pitchFamily="18" charset="0"/>
                <a:cs typeface="Cambria Math" panose="02040503050406030204" pitchFamily="18" charset="0"/>
                <a:sym typeface="Wingdings" pitchFamily="2" charset="2"/>
              </a:rPr>
              <a:t> w)</a:t>
            </a:r>
            <a:r>
              <a:rPr lang="en-IN" dirty="0"/>
              <a:t> </a:t>
            </a:r>
            <a:endParaRPr lang="en-US" dirty="0"/>
          </a:p>
        </p:txBody>
      </p:sp>
      <p:sp>
        <p:nvSpPr>
          <p:cNvPr id="49" name="Rectangle 48">
            <a:extLst>
              <a:ext uri="{FF2B5EF4-FFF2-40B4-BE49-F238E27FC236}">
                <a16:creationId xmlns:a16="http://schemas.microsoft.com/office/drawing/2014/main" id="{3793890B-4415-BC4B-89D9-79DBF2A554C2}"/>
              </a:ext>
            </a:extLst>
          </p:cNvPr>
          <p:cNvSpPr/>
          <p:nvPr/>
        </p:nvSpPr>
        <p:spPr>
          <a:xfrm>
            <a:off x="4257949" y="4785881"/>
            <a:ext cx="2119491"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 </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US" dirty="0">
                <a:latin typeface="Cambria Math" panose="02040503050406030204" pitchFamily="18" charset="0"/>
                <a:ea typeface="Times New Roman" panose="02020603050405020304" pitchFamily="18" charset="0"/>
                <a:cs typeface="Cambria Math" panose="02040503050406030204" pitchFamily="18" charset="0"/>
                <a:sym typeface="Wingdings" pitchFamily="2" charset="2"/>
              </a:rPr>
              <a:t> w)</a:t>
            </a:r>
            <a:r>
              <a:rPr lang="en-IN" dirty="0"/>
              <a:t> </a:t>
            </a:r>
            <a:endParaRPr lang="en-US" dirty="0"/>
          </a:p>
        </p:txBody>
      </p:sp>
      <p:sp>
        <p:nvSpPr>
          <p:cNvPr id="50" name="Rectangle 49">
            <a:extLst>
              <a:ext uri="{FF2B5EF4-FFF2-40B4-BE49-F238E27FC236}">
                <a16:creationId xmlns:a16="http://schemas.microsoft.com/office/drawing/2014/main" id="{36C27DE3-ED52-C74A-B944-51648F3A8A10}"/>
              </a:ext>
            </a:extLst>
          </p:cNvPr>
          <p:cNvSpPr/>
          <p:nvPr/>
        </p:nvSpPr>
        <p:spPr>
          <a:xfrm>
            <a:off x="6719138" y="4011578"/>
            <a:ext cx="643255" cy="57531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Bef>
                <a:spcPts val="1000"/>
              </a:spcBef>
              <a:spcAft>
                <a:spcPts val="0"/>
              </a:spcAft>
            </a:pPr>
            <a:r>
              <a:rPr lang="en-IN" sz="2200" dirty="0">
                <a:effectLst/>
                <a:ea typeface="Calibri" panose="020F0502020204030204" pitchFamily="34" charset="0"/>
                <a:cs typeface="Times New Roman" panose="02020603050405020304" pitchFamily="18" charset="0"/>
              </a:rPr>
              <a:t> </a:t>
            </a:r>
            <a:r>
              <a:rPr lang="en-GB" sz="2200" dirty="0">
                <a:effectLst/>
                <a:ea typeface="Calibri" panose="020F0502020204030204" pitchFamily="34" charset="0"/>
                <a:cs typeface="Times New Roman" panose="02020603050405020304" pitchFamily="18" charset="0"/>
              </a:rPr>
              <a:t>p</a:t>
            </a:r>
            <a:r>
              <a:rPr lang="en-GB" sz="2200" baseline="-25000" dirty="0">
                <a:effectLst/>
                <a:ea typeface="Calibri" panose="020F0502020204030204" pitchFamily="34" charset="0"/>
                <a:cs typeface="Times New Roman" panose="02020603050405020304" pitchFamily="18" charset="0"/>
              </a:rPr>
              <a:t>2</a:t>
            </a:r>
            <a:endParaRPr lang="en-IN" sz="1200" dirty="0">
              <a:effectLst/>
              <a:ea typeface="Calibri" panose="020F0502020204030204" pitchFamily="34" charset="0"/>
              <a:cs typeface="Times New Roman" panose="02020603050405020304" pitchFamily="18" charset="0"/>
            </a:endParaRPr>
          </a:p>
          <a:p>
            <a:pPr algn="ctr">
              <a:spcAft>
                <a:spcPts val="0"/>
              </a:spcAft>
            </a:pPr>
            <a:r>
              <a:rPr lang="en-GB" sz="2200" dirty="0">
                <a:effectLst/>
                <a:ea typeface="Calibri" panose="020F0502020204030204" pitchFamily="34" charset="0"/>
                <a:cs typeface="Times New Roman" panose="02020603050405020304" pitchFamily="18" charset="0"/>
              </a:rPr>
              <a:t> </a:t>
            </a:r>
            <a:endParaRPr lang="en-IN" sz="1200" dirty="0">
              <a:effectLst/>
              <a:ea typeface="Calibri" panose="020F0502020204030204" pitchFamily="34" charset="0"/>
              <a:cs typeface="Times New Roman" panose="02020603050405020304" pitchFamily="18" charset="0"/>
            </a:endParaRPr>
          </a:p>
        </p:txBody>
      </p:sp>
      <p:cxnSp>
        <p:nvCxnSpPr>
          <p:cNvPr id="51" name="Straight Connector 50">
            <a:extLst>
              <a:ext uri="{FF2B5EF4-FFF2-40B4-BE49-F238E27FC236}">
                <a16:creationId xmlns:a16="http://schemas.microsoft.com/office/drawing/2014/main" id="{D13A7A59-B70A-AC4E-A49E-E04CA1EF1795}"/>
              </a:ext>
            </a:extLst>
          </p:cNvPr>
          <p:cNvCxnSpPr/>
          <p:nvPr/>
        </p:nvCxnSpPr>
        <p:spPr>
          <a:xfrm flipH="1">
            <a:off x="3919964" y="3248679"/>
            <a:ext cx="1233170" cy="76289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0540DD9-AD0E-AD44-AED7-ACA77B3EDF42}"/>
              </a:ext>
            </a:extLst>
          </p:cNvPr>
          <p:cNvCxnSpPr>
            <a:cxnSpLocks/>
          </p:cNvCxnSpPr>
          <p:nvPr/>
        </p:nvCxnSpPr>
        <p:spPr>
          <a:xfrm flipH="1">
            <a:off x="2474259" y="4599566"/>
            <a:ext cx="1066732" cy="1120144"/>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C7F11D-2219-F94B-A4B4-3D328F9A379E}"/>
              </a:ext>
            </a:extLst>
          </p:cNvPr>
          <p:cNvCxnSpPr>
            <a:stCxn id="42" idx="2"/>
          </p:cNvCxnSpPr>
          <p:nvPr/>
        </p:nvCxnSpPr>
        <p:spPr>
          <a:xfrm>
            <a:off x="5153134" y="3248679"/>
            <a:ext cx="1566004" cy="76289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065719-5739-6D4A-929F-98EBF609BC61}"/>
              </a:ext>
            </a:extLst>
          </p:cNvPr>
          <p:cNvCxnSpPr>
            <a:stCxn id="43" idx="2"/>
            <a:endCxn id="44" idx="0"/>
          </p:cNvCxnSpPr>
          <p:nvPr/>
        </p:nvCxnSpPr>
        <p:spPr>
          <a:xfrm>
            <a:off x="3548947" y="4590715"/>
            <a:ext cx="692645" cy="112899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51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linds(horizontal)">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checkerboard(across)">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checkerboard(across)">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dissolv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checkerboard(across)">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heckerboard(across)">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6" grpId="0" animBg="1"/>
      <p:bldP spid="48" grpId="0" animBg="1"/>
      <p:bldP spid="49" grpId="0" animBg="1"/>
      <p:bldP spid="5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6D5EBB-6986-ED4F-8FE8-2AB085D78351}"/>
              </a:ext>
            </a:extLst>
          </p:cNvPr>
          <p:cNvSpPr/>
          <p:nvPr/>
        </p:nvSpPr>
        <p:spPr>
          <a:xfrm>
            <a:off x="4852409" y="1334975"/>
            <a:ext cx="3139001"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0</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1</a:t>
            </a:r>
            <a:r>
              <a:rPr lang="en-GB" dirty="0">
                <a:latin typeface="Calibri" panose="020F0502020204030204" pitchFamily="34" charset="0"/>
                <a:ea typeface="Calibri" panose="020F0502020204030204" pitchFamily="34" charset="0"/>
                <a:cs typeface="Times New Roman" panose="02020603050405020304" pitchFamily="18" charset="0"/>
              </a:rPr>
              <a:t>) → (p</a:t>
            </a:r>
            <a:r>
              <a:rPr lang="en-GB" baseline="-25000" dirty="0">
                <a:latin typeface="Calibri" panose="020F0502020204030204" pitchFamily="34" charset="0"/>
                <a:ea typeface="Calibri" panose="020F0502020204030204" pitchFamily="34" charset="0"/>
                <a:cs typeface="Times New Roman" panose="02020603050405020304" pitchFamily="18" charset="0"/>
              </a:rPr>
              <a:t>2</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3</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4</a:t>
            </a:r>
            <a:r>
              <a:rPr lang="en-GB" dirty="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4B10976-72DF-1C4D-BDB2-9072821F0097}"/>
              </a:ext>
            </a:extLst>
          </p:cNvPr>
          <p:cNvSpPr/>
          <p:nvPr/>
        </p:nvSpPr>
        <p:spPr>
          <a:xfrm>
            <a:off x="5302646" y="1791804"/>
            <a:ext cx="1657826"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a:t>
            </a:r>
            <a:r>
              <a:rPr lang="en-IN" dirty="0"/>
              <a:t> </a:t>
            </a:r>
            <a:endParaRPr lang="en-US" dirty="0"/>
          </a:p>
        </p:txBody>
      </p:sp>
      <p:sp>
        <p:nvSpPr>
          <p:cNvPr id="10" name="Rectangle 9">
            <a:extLst>
              <a:ext uri="{FF2B5EF4-FFF2-40B4-BE49-F238E27FC236}">
                <a16:creationId xmlns:a16="http://schemas.microsoft.com/office/drawing/2014/main" id="{54AC67B9-77A4-7740-B3E0-E379C9EC803E}"/>
              </a:ext>
            </a:extLst>
          </p:cNvPr>
          <p:cNvSpPr/>
          <p:nvPr/>
        </p:nvSpPr>
        <p:spPr>
          <a:xfrm>
            <a:off x="4677947" y="2248633"/>
            <a:ext cx="3139001"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0</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1</a:t>
            </a:r>
            <a:r>
              <a:rPr lang="en-GB" dirty="0">
                <a:latin typeface="Calibri" panose="020F0502020204030204" pitchFamily="34" charset="0"/>
                <a:ea typeface="Calibri" panose="020F0502020204030204" pitchFamily="34" charset="0"/>
                <a:cs typeface="Times New Roman" panose="02020603050405020304" pitchFamily="18" charset="0"/>
              </a:rPr>
              <a:t>) → (p</a:t>
            </a:r>
            <a:r>
              <a:rPr lang="en-GB" baseline="-25000" dirty="0">
                <a:latin typeface="Calibri" panose="020F0502020204030204" pitchFamily="34" charset="0"/>
                <a:ea typeface="Calibri" panose="020F0502020204030204" pitchFamily="34" charset="0"/>
                <a:cs typeface="Times New Roman" panose="02020603050405020304" pitchFamily="18" charset="0"/>
              </a:rPr>
              <a:t>2</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3</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4</a:t>
            </a:r>
            <a:r>
              <a:rPr lang="en-GB" dirty="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8564EBEF-4CC2-7848-838B-82919F6A9EE9}"/>
              </a:ext>
            </a:extLst>
          </p:cNvPr>
          <p:cNvSpPr/>
          <p:nvPr/>
        </p:nvSpPr>
        <p:spPr>
          <a:xfrm>
            <a:off x="5026930" y="2765185"/>
            <a:ext cx="2209259"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 </a:t>
            </a:r>
            <a:r>
              <a:rPr lang="en-US" dirty="0">
                <a:latin typeface="Cambria Math" panose="02040503050406030204" pitchFamily="18" charset="0"/>
                <a:ea typeface="Times New Roman" panose="02020603050405020304" pitchFamily="18" charset="0"/>
                <a:cs typeface="Cambria Math" panose="02040503050406030204" pitchFamily="18" charset="0"/>
                <a:sym typeface="Wingdings" pitchFamily="2" charset="2"/>
              </a:rPr>
              <a:t> w)</a:t>
            </a:r>
            <a:r>
              <a:rPr lang="en-IN" dirty="0"/>
              <a:t> </a:t>
            </a:r>
            <a:endParaRPr lang="en-US" dirty="0"/>
          </a:p>
        </p:txBody>
      </p:sp>
      <p:sp>
        <p:nvSpPr>
          <p:cNvPr id="14" name="Rectangle 13">
            <a:extLst>
              <a:ext uri="{FF2B5EF4-FFF2-40B4-BE49-F238E27FC236}">
                <a16:creationId xmlns:a16="http://schemas.microsoft.com/office/drawing/2014/main" id="{5E284EF6-924E-4743-93F3-AABA26A0BC9D}"/>
              </a:ext>
            </a:extLst>
          </p:cNvPr>
          <p:cNvSpPr/>
          <p:nvPr/>
        </p:nvSpPr>
        <p:spPr>
          <a:xfrm>
            <a:off x="2613648" y="3202870"/>
            <a:ext cx="1031051"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0</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1</a:t>
            </a:r>
            <a:r>
              <a:rPr lang="en-GB" dirty="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66B774F5-C891-F543-8172-5C785392816B}"/>
              </a:ext>
            </a:extLst>
          </p:cNvPr>
          <p:cNvSpPr/>
          <p:nvPr/>
        </p:nvSpPr>
        <p:spPr>
          <a:xfrm>
            <a:off x="8323231" y="3018204"/>
            <a:ext cx="1721946"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2</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3</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4</a:t>
            </a:r>
            <a:r>
              <a:rPr lang="en-GB" dirty="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B610A698-6C5E-BD4D-9168-CD33885D61E2}"/>
              </a:ext>
            </a:extLst>
          </p:cNvPr>
          <p:cNvSpPr/>
          <p:nvPr/>
        </p:nvSpPr>
        <p:spPr>
          <a:xfrm>
            <a:off x="1870038" y="3776079"/>
            <a:ext cx="2119491"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 </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US" dirty="0">
                <a:latin typeface="Cambria Math" panose="02040503050406030204" pitchFamily="18" charset="0"/>
                <a:ea typeface="Times New Roman" panose="02020603050405020304" pitchFamily="18" charset="0"/>
                <a:cs typeface="Cambria Math" panose="02040503050406030204" pitchFamily="18" charset="0"/>
                <a:sym typeface="Wingdings" pitchFamily="2" charset="2"/>
              </a:rPr>
              <a:t> w)</a:t>
            </a:r>
            <a:r>
              <a:rPr lang="en-IN" dirty="0"/>
              <a:t> </a:t>
            </a:r>
            <a:endParaRPr lang="en-US" dirty="0"/>
          </a:p>
        </p:txBody>
      </p:sp>
      <p:sp>
        <p:nvSpPr>
          <p:cNvPr id="17" name="Rectangle 16">
            <a:extLst>
              <a:ext uri="{FF2B5EF4-FFF2-40B4-BE49-F238E27FC236}">
                <a16:creationId xmlns:a16="http://schemas.microsoft.com/office/drawing/2014/main" id="{B286E8A6-3A11-F048-95A5-A0871068B197}"/>
              </a:ext>
            </a:extLst>
          </p:cNvPr>
          <p:cNvSpPr/>
          <p:nvPr/>
        </p:nvSpPr>
        <p:spPr>
          <a:xfrm>
            <a:off x="8434160" y="4648549"/>
            <a:ext cx="2281394"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 </a:t>
            </a:r>
            <a:r>
              <a:rPr lang="en-GB"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mbria Math" panose="02040503050406030204" pitchFamily="18" charset="0"/>
                <a:ea typeface="Times New Roman" panose="02020603050405020304" pitchFamily="18" charset="0"/>
                <a:cs typeface="Cambria Math" panose="02040503050406030204" pitchFamily="18" charset="0"/>
                <a:sym typeface="Wingdings" pitchFamily="2" charset="2"/>
              </a:rPr>
              <a:t>w)</a:t>
            </a:r>
            <a:r>
              <a:rPr lang="en-IN" dirty="0"/>
              <a:t> </a:t>
            </a:r>
            <a:endParaRPr lang="en-US" dirty="0"/>
          </a:p>
        </p:txBody>
      </p:sp>
      <p:sp>
        <p:nvSpPr>
          <p:cNvPr id="18" name="Rectangle 17">
            <a:extLst>
              <a:ext uri="{FF2B5EF4-FFF2-40B4-BE49-F238E27FC236}">
                <a16:creationId xmlns:a16="http://schemas.microsoft.com/office/drawing/2014/main" id="{4999CC61-C6D2-B342-8CB6-DBA7803A415E}"/>
              </a:ext>
            </a:extLst>
          </p:cNvPr>
          <p:cNvSpPr/>
          <p:nvPr/>
        </p:nvSpPr>
        <p:spPr>
          <a:xfrm>
            <a:off x="8124458" y="3574729"/>
            <a:ext cx="2119491"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 </a:t>
            </a:r>
            <a:r>
              <a:rPr lang="en-GB" dirty="0">
                <a:latin typeface="Cambria Math" panose="02040503050406030204" pitchFamily="18" charset="0"/>
                <a:ea typeface="Calibri" panose="020F0502020204030204" pitchFamily="34" charset="0"/>
                <a:cs typeface="Cambria Math" panose="02040503050406030204" pitchFamily="18" charset="0"/>
              </a:rPr>
              <a:t>∨</a:t>
            </a:r>
            <a:r>
              <a:rPr lang="en-US" dirty="0">
                <a:latin typeface="Cambria Math" panose="02040503050406030204" pitchFamily="18" charset="0"/>
                <a:ea typeface="Times New Roman" panose="02020603050405020304" pitchFamily="18" charset="0"/>
                <a:cs typeface="Cambria Math" panose="02040503050406030204" pitchFamily="18" charset="0"/>
                <a:sym typeface="Wingdings" pitchFamily="2" charset="2"/>
              </a:rPr>
              <a:t> w)</a:t>
            </a:r>
            <a:r>
              <a:rPr lang="en-IN" dirty="0"/>
              <a:t> </a:t>
            </a:r>
            <a:endParaRPr lang="en-US" dirty="0"/>
          </a:p>
        </p:txBody>
      </p:sp>
      <p:sp>
        <p:nvSpPr>
          <p:cNvPr id="19" name="Rectangle 18">
            <a:extLst>
              <a:ext uri="{FF2B5EF4-FFF2-40B4-BE49-F238E27FC236}">
                <a16:creationId xmlns:a16="http://schemas.microsoft.com/office/drawing/2014/main" id="{3DBD9497-599D-2B42-9E7A-E1B49B3E86F4}"/>
              </a:ext>
            </a:extLst>
          </p:cNvPr>
          <p:cNvSpPr/>
          <p:nvPr/>
        </p:nvSpPr>
        <p:spPr>
          <a:xfrm>
            <a:off x="2873417" y="4354491"/>
            <a:ext cx="553357"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1</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3E11756A-0B1B-C346-9816-A9EAD12E7C80}"/>
              </a:ext>
            </a:extLst>
          </p:cNvPr>
          <p:cNvSpPr/>
          <p:nvPr/>
        </p:nvSpPr>
        <p:spPr>
          <a:xfrm>
            <a:off x="1493685" y="4355696"/>
            <a:ext cx="385042"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0</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B4AE5A21-24FB-E247-B19D-6308534BBBFC}"/>
              </a:ext>
            </a:extLst>
          </p:cNvPr>
          <p:cNvSpPr/>
          <p:nvPr/>
        </p:nvSpPr>
        <p:spPr>
          <a:xfrm>
            <a:off x="2349543" y="4915884"/>
            <a:ext cx="1657826"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a:t>
            </a:r>
            <a:r>
              <a:rPr lang="en-IN" dirty="0"/>
              <a:t> </a:t>
            </a:r>
            <a:endParaRPr lang="en-US" dirty="0"/>
          </a:p>
        </p:txBody>
      </p:sp>
      <p:sp>
        <p:nvSpPr>
          <p:cNvPr id="23" name="Rectangle 22">
            <a:extLst>
              <a:ext uri="{FF2B5EF4-FFF2-40B4-BE49-F238E27FC236}">
                <a16:creationId xmlns:a16="http://schemas.microsoft.com/office/drawing/2014/main" id="{DD3345B2-22A8-174F-9E81-F28FF551F6E6}"/>
              </a:ext>
            </a:extLst>
          </p:cNvPr>
          <p:cNvSpPr/>
          <p:nvPr/>
        </p:nvSpPr>
        <p:spPr>
          <a:xfrm>
            <a:off x="2873417" y="5540130"/>
            <a:ext cx="437940"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1</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8E439E7B-8DFC-C243-B4DA-0B4030B04333}"/>
              </a:ext>
            </a:extLst>
          </p:cNvPr>
          <p:cNvSpPr/>
          <p:nvPr/>
        </p:nvSpPr>
        <p:spPr>
          <a:xfrm>
            <a:off x="8241639" y="4131254"/>
            <a:ext cx="385042"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2</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96B11CEA-993B-354B-BBBF-1A2B80E5257B}"/>
              </a:ext>
            </a:extLst>
          </p:cNvPr>
          <p:cNvSpPr/>
          <p:nvPr/>
        </p:nvSpPr>
        <p:spPr>
          <a:xfrm>
            <a:off x="9837647" y="4111639"/>
            <a:ext cx="1244251"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3</a:t>
            </a: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4</a:t>
            </a:r>
            <a:r>
              <a:rPr lang="en-GB" dirty="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3BCF9683-C43A-D542-BA94-5FD6E189099F}"/>
              </a:ext>
            </a:extLst>
          </p:cNvPr>
          <p:cNvSpPr/>
          <p:nvPr/>
        </p:nvSpPr>
        <p:spPr>
          <a:xfrm>
            <a:off x="8022669" y="5151703"/>
            <a:ext cx="437940"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p</a:t>
            </a:r>
            <a:r>
              <a:rPr lang="en-GB" baseline="-25000" dirty="0">
                <a:latin typeface="Calibri" panose="020F0502020204030204" pitchFamily="34" charset="0"/>
                <a:ea typeface="Calibri" panose="020F0502020204030204" pitchFamily="34" charset="0"/>
                <a:cs typeface="Times New Roman" panose="02020603050405020304" pitchFamily="18" charset="0"/>
              </a:rPr>
              <a:t>3</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E0734C4A-9A1B-304A-AE25-0ED7D7C02B4E}"/>
              </a:ext>
            </a:extLst>
          </p:cNvPr>
          <p:cNvSpPr/>
          <p:nvPr/>
        </p:nvSpPr>
        <p:spPr>
          <a:xfrm>
            <a:off x="10459772" y="5248439"/>
            <a:ext cx="500458"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4</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74B3D80A-2AC3-0F4E-8C91-BDC287D1F7DA}"/>
              </a:ext>
            </a:extLst>
          </p:cNvPr>
          <p:cNvSpPr/>
          <p:nvPr/>
        </p:nvSpPr>
        <p:spPr>
          <a:xfrm>
            <a:off x="8667149" y="5724796"/>
            <a:ext cx="1657826" cy="369332"/>
          </a:xfrm>
          <a:prstGeom prst="rect">
            <a:avLst/>
          </a:prstGeom>
          <a:solidFill>
            <a:schemeClr val="bg1"/>
          </a:solidFill>
        </p:spPr>
        <p:txBody>
          <a:bodyPr wrap="none">
            <a:spAutoFit/>
          </a:bodyPr>
          <a:lstStyle/>
          <a:p>
            <a:r>
              <a:rPr lang="en-IN" dirty="0">
                <a:latin typeface="Times New Roman" panose="02020603050405020304" pitchFamily="18" charset="0"/>
                <a:ea typeface="Times New Roman" panose="02020603050405020304" pitchFamily="18" charset="0"/>
              </a:rPr>
              <a:t>Rule: w </a:t>
            </a:r>
            <a:r>
              <a:rPr lang="en-US" dirty="0">
                <a:latin typeface="Cambria Math" panose="02040503050406030204" pitchFamily="18" charset="0"/>
                <a:ea typeface="Times New Roman" panose="02020603050405020304" pitchFamily="18" charset="0"/>
                <a:cs typeface="Cambria Math" panose="02040503050406030204" pitchFamily="18" charset="0"/>
              </a:rPr>
              <a:t>↦</a:t>
            </a:r>
            <a:r>
              <a:rPr lang="en-US" dirty="0">
                <a:latin typeface="Times New Roman" panose="02020603050405020304" pitchFamily="18" charset="0"/>
                <a:ea typeface="Times New Roman" panose="02020603050405020304" pitchFamily="18" charset="0"/>
              </a:rPr>
              <a:t> ¬ </a:t>
            </a:r>
            <a:r>
              <a:rPr lang="en-US" dirty="0">
                <a:latin typeface="Cambria Math" panose="02040503050406030204" pitchFamily="18" charset="0"/>
                <a:ea typeface="Times New Roman" panose="02020603050405020304" pitchFamily="18" charset="0"/>
                <a:cs typeface="Cambria Math" panose="02040503050406030204" pitchFamily="18" charset="0"/>
              </a:rPr>
              <a:t>w</a:t>
            </a:r>
            <a:r>
              <a:rPr lang="en-IN" dirty="0"/>
              <a:t> </a:t>
            </a:r>
            <a:endParaRPr lang="en-US" dirty="0"/>
          </a:p>
        </p:txBody>
      </p:sp>
      <p:sp>
        <p:nvSpPr>
          <p:cNvPr id="30" name="Rectangle 29">
            <a:extLst>
              <a:ext uri="{FF2B5EF4-FFF2-40B4-BE49-F238E27FC236}">
                <a16:creationId xmlns:a16="http://schemas.microsoft.com/office/drawing/2014/main" id="{294D9C5D-9A58-F549-80C3-3FB94DC778A6}"/>
              </a:ext>
            </a:extLst>
          </p:cNvPr>
          <p:cNvSpPr/>
          <p:nvPr/>
        </p:nvSpPr>
        <p:spPr>
          <a:xfrm>
            <a:off x="9303541" y="6200200"/>
            <a:ext cx="385042"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p</a:t>
            </a:r>
            <a:r>
              <a:rPr lang="en-GB" baseline="-25000" dirty="0">
                <a:latin typeface="Calibri" panose="020F0502020204030204" pitchFamily="34" charset="0"/>
                <a:ea typeface="Calibri" panose="020F0502020204030204" pitchFamily="34" charset="0"/>
                <a:cs typeface="Times New Roman" panose="02020603050405020304" pitchFamily="18" charset="0"/>
              </a:rPr>
              <a:t>4</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466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815DA3-CB8E-FA4A-914D-F33A8E25C0D6}"/>
              </a:ext>
            </a:extLst>
          </p:cNvPr>
          <p:cNvSpPr>
            <a:spLocks noGrp="1"/>
          </p:cNvSpPr>
          <p:nvPr>
            <p:ph type="title"/>
          </p:nvPr>
        </p:nvSpPr>
        <p:spPr>
          <a:xfrm>
            <a:off x="2207386" y="176942"/>
            <a:ext cx="7729728" cy="1188720"/>
          </a:xfrm>
        </p:spPr>
        <p:txBody>
          <a:bodyPr/>
          <a:lstStyle/>
          <a:p>
            <a:pPr algn="ctr"/>
            <a:r>
              <a:rPr lang="en-US" dirty="0"/>
              <a:t>Parse Tree</a:t>
            </a:r>
          </a:p>
        </p:txBody>
      </p:sp>
      <p:pic>
        <p:nvPicPr>
          <p:cNvPr id="25" name="Picture 24">
            <a:extLst>
              <a:ext uri="{FF2B5EF4-FFF2-40B4-BE49-F238E27FC236}">
                <a16:creationId xmlns:a16="http://schemas.microsoft.com/office/drawing/2014/main" id="{8874D2F4-7FA7-7440-ABE5-BAD6B85309D7}"/>
              </a:ext>
            </a:extLst>
          </p:cNvPr>
          <p:cNvPicPr>
            <a:picLocks noChangeAspect="1"/>
          </p:cNvPicPr>
          <p:nvPr/>
        </p:nvPicPr>
        <p:blipFill>
          <a:blip r:embed="rId2"/>
          <a:stretch>
            <a:fillRect/>
          </a:stretch>
        </p:blipFill>
        <p:spPr>
          <a:xfrm>
            <a:off x="728559" y="1506025"/>
            <a:ext cx="6032500" cy="5245100"/>
          </a:xfrm>
          <a:prstGeom prst="rect">
            <a:avLst/>
          </a:prstGeom>
        </p:spPr>
      </p:pic>
      <p:pic>
        <p:nvPicPr>
          <p:cNvPr id="38" name="Picture 37">
            <a:extLst>
              <a:ext uri="{FF2B5EF4-FFF2-40B4-BE49-F238E27FC236}">
                <a16:creationId xmlns:a16="http://schemas.microsoft.com/office/drawing/2014/main" id="{948CE6F0-D592-2D48-9187-716B3FCBDE4D}"/>
              </a:ext>
            </a:extLst>
          </p:cNvPr>
          <p:cNvPicPr>
            <a:picLocks noChangeAspect="1"/>
          </p:cNvPicPr>
          <p:nvPr/>
        </p:nvPicPr>
        <p:blipFill>
          <a:blip r:embed="rId3"/>
          <a:stretch>
            <a:fillRect/>
          </a:stretch>
        </p:blipFill>
        <p:spPr>
          <a:xfrm>
            <a:off x="7083907" y="1643153"/>
            <a:ext cx="3918857" cy="4970844"/>
          </a:xfrm>
          <a:prstGeom prst="rect">
            <a:avLst/>
          </a:prstGeom>
        </p:spPr>
      </p:pic>
    </p:spTree>
    <p:extLst>
      <p:ext uri="{BB962C8B-B14F-4D97-AF65-F5344CB8AC3E}">
        <p14:creationId xmlns:p14="http://schemas.microsoft.com/office/powerpoint/2010/main" val="3762452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20F7-9DAA-4B41-81BC-A06725BC7179}"/>
              </a:ext>
            </a:extLst>
          </p:cNvPr>
          <p:cNvSpPr>
            <a:spLocks noGrp="1"/>
          </p:cNvSpPr>
          <p:nvPr>
            <p:ph type="title"/>
          </p:nvPr>
        </p:nvSpPr>
        <p:spPr/>
        <p:txBody>
          <a:bodyPr/>
          <a:lstStyle/>
          <a:p>
            <a:r>
              <a:rPr lang="en-US" dirty="0" err="1"/>
              <a:t>PropDet</a:t>
            </a:r>
            <a:endParaRPr lang="en-US" dirty="0"/>
          </a:p>
        </p:txBody>
      </p:sp>
      <p:sp>
        <p:nvSpPr>
          <p:cNvPr id="3" name="Content Placeholder 2">
            <a:extLst>
              <a:ext uri="{FF2B5EF4-FFF2-40B4-BE49-F238E27FC236}">
                <a16:creationId xmlns:a16="http://schemas.microsoft.com/office/drawing/2014/main" id="{015C69C8-F5D7-C04A-BE65-8513B098F3F0}"/>
              </a:ext>
            </a:extLst>
          </p:cNvPr>
          <p:cNvSpPr>
            <a:spLocks noGrp="1"/>
          </p:cNvSpPr>
          <p:nvPr>
            <p:ph idx="1"/>
          </p:nvPr>
        </p:nvSpPr>
        <p:spPr>
          <a:xfrm>
            <a:off x="2231136" y="2638044"/>
            <a:ext cx="7554132" cy="3101983"/>
          </a:xfrm>
        </p:spPr>
        <p:txBody>
          <a:bodyPr>
            <a:normAutofit/>
          </a:bodyPr>
          <a:lstStyle/>
          <a:p>
            <a:pPr marL="514350" indent="-514350" algn="just">
              <a:buFont typeface="+mj-lt"/>
              <a:buAutoNum type="arabicPeriod"/>
            </a:pPr>
            <a:r>
              <a:rPr lang="en-US" sz="2200" dirty="0"/>
              <a:t>If e is an atomic proposition, then print yes and stop</a:t>
            </a:r>
          </a:p>
          <a:p>
            <a:pPr marL="514350" indent="-514350" algn="just">
              <a:buFont typeface="+mj-lt"/>
              <a:buAutoNum type="arabicPeriod"/>
            </a:pPr>
            <a:r>
              <a:rPr lang="en-US" sz="2200" dirty="0"/>
              <a:t>Scan e from left to get a subexpression w of one of the forms ¬x, (x ∧ y ),  (  x ∨ y  ),  (  x → y ),  (x    y), where x and y are atomic propositions.</a:t>
            </a:r>
          </a:p>
          <a:p>
            <a:pPr marL="514350" indent="-514350" algn="just">
              <a:buFont typeface="+mj-lt"/>
              <a:buAutoNum type="arabicPeriod"/>
            </a:pPr>
            <a:r>
              <a:rPr lang="en-US" sz="2200" dirty="0"/>
              <a:t>If subexpression not found, then print no and stop</a:t>
            </a:r>
          </a:p>
          <a:p>
            <a:pPr marL="514350" indent="-514350" algn="just">
              <a:buFont typeface="+mj-lt"/>
              <a:buAutoNum type="arabicPeriod"/>
            </a:pPr>
            <a:r>
              <a:rPr lang="en-US" sz="2200" dirty="0"/>
              <a:t>If sub expression found, then replace w by x</a:t>
            </a:r>
          </a:p>
          <a:p>
            <a:pPr marL="514350" indent="-514350" algn="just">
              <a:buFont typeface="+mj-lt"/>
              <a:buAutoNum type="arabicPeriod"/>
            </a:pPr>
            <a:r>
              <a:rPr lang="en-US" sz="2200" dirty="0"/>
              <a:t>Go to step 1  </a:t>
            </a:r>
          </a:p>
        </p:txBody>
      </p:sp>
      <p:cxnSp>
        <p:nvCxnSpPr>
          <p:cNvPr id="4" name="Straight Arrow Connector 3">
            <a:extLst>
              <a:ext uri="{FF2B5EF4-FFF2-40B4-BE49-F238E27FC236}">
                <a16:creationId xmlns:a16="http://schemas.microsoft.com/office/drawing/2014/main" id="{7EA47ACD-3C33-8245-97F7-D8AF5160DBE8}"/>
              </a:ext>
            </a:extLst>
          </p:cNvPr>
          <p:cNvCxnSpPr/>
          <p:nvPr/>
        </p:nvCxnSpPr>
        <p:spPr>
          <a:xfrm>
            <a:off x="8119685" y="3686458"/>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EB324C0-6331-3B41-80EA-F9B8A0EE8A74}"/>
              </a:ext>
            </a:extLst>
          </p:cNvPr>
          <p:cNvSpPr/>
          <p:nvPr/>
        </p:nvSpPr>
        <p:spPr>
          <a:xfrm>
            <a:off x="8860891" y="2726794"/>
            <a:ext cx="2127149" cy="369332"/>
          </a:xfrm>
          <a:prstGeom prst="rect">
            <a:avLst/>
          </a:prstGeom>
          <a:solidFill>
            <a:schemeClr val="bg1"/>
          </a:solidFill>
        </p:spPr>
        <p:txBody>
          <a:bodyPr wrap="square">
            <a:spAutoFit/>
          </a:bodyPr>
          <a:lstStyle/>
          <a:p>
            <a:r>
              <a:rPr lang="en-US" b="1" dirty="0">
                <a:ln w="22225">
                  <a:solidFill>
                    <a:schemeClr val="accent2"/>
                  </a:solidFill>
                  <a:prstDash val="solid"/>
                </a:ln>
                <a:solidFill>
                  <a:schemeClr val="accent2">
                    <a:lumMod val="40000"/>
                    <a:lumOff val="60000"/>
                  </a:schemeClr>
                </a:solidFill>
              </a:rPr>
              <a:t>Sub proposition</a:t>
            </a:r>
          </a:p>
        </p:txBody>
      </p:sp>
      <p:cxnSp>
        <p:nvCxnSpPr>
          <p:cNvPr id="6" name="Straight Arrow Connector 5">
            <a:extLst>
              <a:ext uri="{FF2B5EF4-FFF2-40B4-BE49-F238E27FC236}">
                <a16:creationId xmlns:a16="http://schemas.microsoft.com/office/drawing/2014/main" id="{1F2973B8-2BB7-6044-AEE6-E5334D8ADEEF}"/>
              </a:ext>
            </a:extLst>
          </p:cNvPr>
          <p:cNvCxnSpPr>
            <a:cxnSpLocks/>
          </p:cNvCxnSpPr>
          <p:nvPr/>
        </p:nvCxnSpPr>
        <p:spPr>
          <a:xfrm flipH="1">
            <a:off x="7520578" y="2910820"/>
            <a:ext cx="1340313" cy="31755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8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E80391AD-9F32-C049-8928-E1EEBF1C16FD}"/>
              </a:ext>
            </a:extLst>
          </p:cNvPr>
          <p:cNvPicPr/>
          <p:nvPr/>
        </p:nvPicPr>
        <p:blipFill>
          <a:blip r:embed="rId2"/>
          <a:stretch>
            <a:fillRect/>
          </a:stretch>
        </p:blipFill>
        <p:spPr>
          <a:xfrm>
            <a:off x="884076" y="1776835"/>
            <a:ext cx="2250142" cy="2019546"/>
          </a:xfrm>
          <a:prstGeom prst="rect">
            <a:avLst/>
          </a:prstGeom>
        </p:spPr>
      </p:pic>
      <p:pic>
        <p:nvPicPr>
          <p:cNvPr id="88" name="Picture 87">
            <a:extLst>
              <a:ext uri="{FF2B5EF4-FFF2-40B4-BE49-F238E27FC236}">
                <a16:creationId xmlns:a16="http://schemas.microsoft.com/office/drawing/2014/main" id="{37D2CC3C-3209-C742-AFEA-CA3DDB019F91}"/>
              </a:ext>
            </a:extLst>
          </p:cNvPr>
          <p:cNvPicPr>
            <a:picLocks noChangeAspect="1"/>
          </p:cNvPicPr>
          <p:nvPr/>
        </p:nvPicPr>
        <p:blipFill>
          <a:blip r:embed="rId3"/>
          <a:stretch>
            <a:fillRect/>
          </a:stretch>
        </p:blipFill>
        <p:spPr>
          <a:xfrm>
            <a:off x="5239000" y="4820891"/>
            <a:ext cx="1398495" cy="1765842"/>
          </a:xfrm>
          <a:prstGeom prst="rect">
            <a:avLst/>
          </a:prstGeom>
        </p:spPr>
      </p:pic>
      <p:pic>
        <p:nvPicPr>
          <p:cNvPr id="89" name="Picture 88">
            <a:extLst>
              <a:ext uri="{FF2B5EF4-FFF2-40B4-BE49-F238E27FC236}">
                <a16:creationId xmlns:a16="http://schemas.microsoft.com/office/drawing/2014/main" id="{1FE55384-6B59-7542-811A-427CA8B8026A}"/>
              </a:ext>
            </a:extLst>
          </p:cNvPr>
          <p:cNvPicPr>
            <a:picLocks noChangeAspect="1"/>
          </p:cNvPicPr>
          <p:nvPr/>
        </p:nvPicPr>
        <p:blipFill>
          <a:blip r:embed="rId4"/>
          <a:stretch>
            <a:fillRect/>
          </a:stretch>
        </p:blipFill>
        <p:spPr>
          <a:xfrm>
            <a:off x="7568002" y="4526705"/>
            <a:ext cx="1442198" cy="1809817"/>
          </a:xfrm>
          <a:prstGeom prst="rect">
            <a:avLst/>
          </a:prstGeom>
        </p:spPr>
      </p:pic>
      <p:pic>
        <p:nvPicPr>
          <p:cNvPr id="90" name="Picture 89">
            <a:extLst>
              <a:ext uri="{FF2B5EF4-FFF2-40B4-BE49-F238E27FC236}">
                <a16:creationId xmlns:a16="http://schemas.microsoft.com/office/drawing/2014/main" id="{7437973E-19BF-E748-8DE7-44DF828E87AD}"/>
              </a:ext>
            </a:extLst>
          </p:cNvPr>
          <p:cNvPicPr>
            <a:picLocks noChangeAspect="1"/>
          </p:cNvPicPr>
          <p:nvPr/>
        </p:nvPicPr>
        <p:blipFill>
          <a:blip r:embed="rId5"/>
          <a:stretch>
            <a:fillRect/>
          </a:stretch>
        </p:blipFill>
        <p:spPr>
          <a:xfrm>
            <a:off x="9960864" y="5069664"/>
            <a:ext cx="660400" cy="1447800"/>
          </a:xfrm>
          <a:prstGeom prst="rect">
            <a:avLst/>
          </a:prstGeom>
        </p:spPr>
      </p:pic>
      <p:pic>
        <p:nvPicPr>
          <p:cNvPr id="91" name="Picture 90">
            <a:extLst>
              <a:ext uri="{FF2B5EF4-FFF2-40B4-BE49-F238E27FC236}">
                <a16:creationId xmlns:a16="http://schemas.microsoft.com/office/drawing/2014/main" id="{4C87DFBA-9150-A142-ACD7-A78053B99F06}"/>
              </a:ext>
            </a:extLst>
          </p:cNvPr>
          <p:cNvPicPr>
            <a:picLocks noChangeAspect="1"/>
          </p:cNvPicPr>
          <p:nvPr/>
        </p:nvPicPr>
        <p:blipFill>
          <a:blip r:embed="rId6"/>
          <a:stretch>
            <a:fillRect/>
          </a:stretch>
        </p:blipFill>
        <p:spPr>
          <a:xfrm>
            <a:off x="10144399" y="3875368"/>
            <a:ext cx="571500" cy="533400"/>
          </a:xfrm>
          <a:prstGeom prst="rect">
            <a:avLst/>
          </a:prstGeom>
        </p:spPr>
      </p:pic>
      <p:pic>
        <p:nvPicPr>
          <p:cNvPr id="92" name="Picture 91">
            <a:extLst>
              <a:ext uri="{FF2B5EF4-FFF2-40B4-BE49-F238E27FC236}">
                <a16:creationId xmlns:a16="http://schemas.microsoft.com/office/drawing/2014/main" id="{CFCD020B-CF6F-7643-B02C-2DFFBBBB1BF7}"/>
              </a:ext>
            </a:extLst>
          </p:cNvPr>
          <p:cNvPicPr>
            <a:picLocks noChangeAspect="1"/>
          </p:cNvPicPr>
          <p:nvPr/>
        </p:nvPicPr>
        <p:blipFill>
          <a:blip r:embed="rId7"/>
          <a:stretch>
            <a:fillRect/>
          </a:stretch>
        </p:blipFill>
        <p:spPr>
          <a:xfrm>
            <a:off x="3544085" y="1656276"/>
            <a:ext cx="2517014" cy="1986401"/>
          </a:xfrm>
          <a:prstGeom prst="rect">
            <a:avLst/>
          </a:prstGeom>
        </p:spPr>
      </p:pic>
      <p:pic>
        <p:nvPicPr>
          <p:cNvPr id="95" name="Picture 94">
            <a:extLst>
              <a:ext uri="{FF2B5EF4-FFF2-40B4-BE49-F238E27FC236}">
                <a16:creationId xmlns:a16="http://schemas.microsoft.com/office/drawing/2014/main" id="{4BEEF72E-CA11-3749-AAD5-773EB3318FF4}"/>
              </a:ext>
            </a:extLst>
          </p:cNvPr>
          <p:cNvPicPr>
            <a:picLocks noChangeAspect="1"/>
          </p:cNvPicPr>
          <p:nvPr/>
        </p:nvPicPr>
        <p:blipFill>
          <a:blip r:embed="rId8"/>
          <a:stretch>
            <a:fillRect/>
          </a:stretch>
        </p:blipFill>
        <p:spPr>
          <a:xfrm>
            <a:off x="2347160" y="973340"/>
            <a:ext cx="571500" cy="622300"/>
          </a:xfrm>
          <a:prstGeom prst="rect">
            <a:avLst/>
          </a:prstGeom>
        </p:spPr>
      </p:pic>
      <p:pic>
        <p:nvPicPr>
          <p:cNvPr id="96" name="Picture 95">
            <a:extLst>
              <a:ext uri="{FF2B5EF4-FFF2-40B4-BE49-F238E27FC236}">
                <a16:creationId xmlns:a16="http://schemas.microsoft.com/office/drawing/2014/main" id="{F1956469-9927-DA43-9556-9B6FEFC9138C}"/>
              </a:ext>
            </a:extLst>
          </p:cNvPr>
          <p:cNvPicPr>
            <a:picLocks noChangeAspect="1"/>
          </p:cNvPicPr>
          <p:nvPr/>
        </p:nvPicPr>
        <p:blipFill>
          <a:blip r:embed="rId9"/>
          <a:stretch>
            <a:fillRect/>
          </a:stretch>
        </p:blipFill>
        <p:spPr>
          <a:xfrm>
            <a:off x="4129492" y="962420"/>
            <a:ext cx="673100" cy="596900"/>
          </a:xfrm>
          <a:prstGeom prst="rect">
            <a:avLst/>
          </a:prstGeom>
        </p:spPr>
      </p:pic>
      <p:pic>
        <p:nvPicPr>
          <p:cNvPr id="97" name="Picture 96">
            <a:extLst>
              <a:ext uri="{FF2B5EF4-FFF2-40B4-BE49-F238E27FC236}">
                <a16:creationId xmlns:a16="http://schemas.microsoft.com/office/drawing/2014/main" id="{8E0CEA10-E720-354E-9E45-EA3DB1903628}"/>
              </a:ext>
            </a:extLst>
          </p:cNvPr>
          <p:cNvPicPr>
            <a:picLocks noChangeAspect="1"/>
          </p:cNvPicPr>
          <p:nvPr/>
        </p:nvPicPr>
        <p:blipFill>
          <a:blip r:embed="rId10"/>
          <a:stretch>
            <a:fillRect/>
          </a:stretch>
        </p:blipFill>
        <p:spPr>
          <a:xfrm>
            <a:off x="7833657" y="933017"/>
            <a:ext cx="596900" cy="584200"/>
          </a:xfrm>
          <a:prstGeom prst="rect">
            <a:avLst/>
          </a:prstGeom>
        </p:spPr>
      </p:pic>
      <p:pic>
        <p:nvPicPr>
          <p:cNvPr id="98" name="Picture 97">
            <a:extLst>
              <a:ext uri="{FF2B5EF4-FFF2-40B4-BE49-F238E27FC236}">
                <a16:creationId xmlns:a16="http://schemas.microsoft.com/office/drawing/2014/main" id="{3E185E3F-B60F-B84B-82D7-0436DAB3D7BB}"/>
              </a:ext>
            </a:extLst>
          </p:cNvPr>
          <p:cNvPicPr>
            <a:picLocks noChangeAspect="1"/>
          </p:cNvPicPr>
          <p:nvPr/>
        </p:nvPicPr>
        <p:blipFill>
          <a:blip r:embed="rId11"/>
          <a:stretch>
            <a:fillRect/>
          </a:stretch>
        </p:blipFill>
        <p:spPr>
          <a:xfrm>
            <a:off x="56275" y="4889460"/>
            <a:ext cx="711200" cy="723900"/>
          </a:xfrm>
          <a:prstGeom prst="rect">
            <a:avLst/>
          </a:prstGeom>
        </p:spPr>
      </p:pic>
      <p:pic>
        <p:nvPicPr>
          <p:cNvPr id="99" name="Picture 98">
            <a:extLst>
              <a:ext uri="{FF2B5EF4-FFF2-40B4-BE49-F238E27FC236}">
                <a16:creationId xmlns:a16="http://schemas.microsoft.com/office/drawing/2014/main" id="{EEF70D05-43A0-7940-9E86-1E57DF8E6DFD}"/>
              </a:ext>
            </a:extLst>
          </p:cNvPr>
          <p:cNvPicPr>
            <a:picLocks noChangeAspect="1"/>
          </p:cNvPicPr>
          <p:nvPr/>
        </p:nvPicPr>
        <p:blipFill>
          <a:blip r:embed="rId12"/>
          <a:stretch>
            <a:fillRect/>
          </a:stretch>
        </p:blipFill>
        <p:spPr>
          <a:xfrm>
            <a:off x="4265531" y="5145864"/>
            <a:ext cx="660400" cy="571500"/>
          </a:xfrm>
          <a:prstGeom prst="rect">
            <a:avLst/>
          </a:prstGeom>
        </p:spPr>
      </p:pic>
      <p:pic>
        <p:nvPicPr>
          <p:cNvPr id="100" name="Picture 99">
            <a:extLst>
              <a:ext uri="{FF2B5EF4-FFF2-40B4-BE49-F238E27FC236}">
                <a16:creationId xmlns:a16="http://schemas.microsoft.com/office/drawing/2014/main" id="{C141950D-2DD4-AF4B-944C-10CAE316550F}"/>
              </a:ext>
            </a:extLst>
          </p:cNvPr>
          <p:cNvPicPr>
            <a:picLocks noChangeAspect="1"/>
          </p:cNvPicPr>
          <p:nvPr/>
        </p:nvPicPr>
        <p:blipFill>
          <a:blip r:embed="rId13"/>
          <a:stretch>
            <a:fillRect/>
          </a:stretch>
        </p:blipFill>
        <p:spPr>
          <a:xfrm>
            <a:off x="6835795" y="4692610"/>
            <a:ext cx="647700" cy="558800"/>
          </a:xfrm>
          <a:prstGeom prst="rect">
            <a:avLst/>
          </a:prstGeom>
        </p:spPr>
      </p:pic>
      <p:pic>
        <p:nvPicPr>
          <p:cNvPr id="101" name="Picture 100">
            <a:extLst>
              <a:ext uri="{FF2B5EF4-FFF2-40B4-BE49-F238E27FC236}">
                <a16:creationId xmlns:a16="http://schemas.microsoft.com/office/drawing/2014/main" id="{202B48F6-1C7B-DC47-B2C7-DACBE529F140}"/>
              </a:ext>
            </a:extLst>
          </p:cNvPr>
          <p:cNvPicPr>
            <a:picLocks noChangeAspect="1"/>
          </p:cNvPicPr>
          <p:nvPr/>
        </p:nvPicPr>
        <p:blipFill>
          <a:blip r:embed="rId14"/>
          <a:stretch>
            <a:fillRect/>
          </a:stretch>
        </p:blipFill>
        <p:spPr>
          <a:xfrm>
            <a:off x="9200940" y="4522441"/>
            <a:ext cx="622300" cy="596900"/>
          </a:xfrm>
          <a:prstGeom prst="rect">
            <a:avLst/>
          </a:prstGeom>
        </p:spPr>
      </p:pic>
      <p:pic>
        <p:nvPicPr>
          <p:cNvPr id="102" name="Picture 101">
            <a:extLst>
              <a:ext uri="{FF2B5EF4-FFF2-40B4-BE49-F238E27FC236}">
                <a16:creationId xmlns:a16="http://schemas.microsoft.com/office/drawing/2014/main" id="{320E4AAE-38C9-604E-A204-6CDB49510A51}"/>
              </a:ext>
            </a:extLst>
          </p:cNvPr>
          <p:cNvPicPr>
            <a:picLocks noChangeAspect="1"/>
          </p:cNvPicPr>
          <p:nvPr/>
        </p:nvPicPr>
        <p:blipFill>
          <a:blip r:embed="rId15"/>
          <a:stretch>
            <a:fillRect/>
          </a:stretch>
        </p:blipFill>
        <p:spPr>
          <a:xfrm>
            <a:off x="10062300" y="2974565"/>
            <a:ext cx="558800" cy="596900"/>
          </a:xfrm>
          <a:prstGeom prst="rect">
            <a:avLst/>
          </a:prstGeom>
        </p:spPr>
      </p:pic>
      <p:pic>
        <p:nvPicPr>
          <p:cNvPr id="2" name="Picture 1">
            <a:extLst>
              <a:ext uri="{FF2B5EF4-FFF2-40B4-BE49-F238E27FC236}">
                <a16:creationId xmlns:a16="http://schemas.microsoft.com/office/drawing/2014/main" id="{0496FDC7-28FE-1E4B-BBBB-FAEE520BE982}"/>
              </a:ext>
            </a:extLst>
          </p:cNvPr>
          <p:cNvPicPr>
            <a:picLocks noChangeAspect="1"/>
          </p:cNvPicPr>
          <p:nvPr/>
        </p:nvPicPr>
        <p:blipFill>
          <a:blip r:embed="rId16"/>
          <a:stretch>
            <a:fillRect/>
          </a:stretch>
        </p:blipFill>
        <p:spPr>
          <a:xfrm>
            <a:off x="991649" y="4498607"/>
            <a:ext cx="2343375" cy="1837915"/>
          </a:xfrm>
          <a:prstGeom prst="rect">
            <a:avLst/>
          </a:prstGeom>
        </p:spPr>
      </p:pic>
      <p:pic>
        <p:nvPicPr>
          <p:cNvPr id="3" name="Picture 2">
            <a:extLst>
              <a:ext uri="{FF2B5EF4-FFF2-40B4-BE49-F238E27FC236}">
                <a16:creationId xmlns:a16="http://schemas.microsoft.com/office/drawing/2014/main" id="{DEE0B232-A004-B243-BD60-C0F873214FBF}"/>
              </a:ext>
            </a:extLst>
          </p:cNvPr>
          <p:cNvPicPr>
            <a:picLocks noChangeAspect="1"/>
          </p:cNvPicPr>
          <p:nvPr/>
        </p:nvPicPr>
        <p:blipFill>
          <a:blip r:embed="rId17"/>
          <a:stretch>
            <a:fillRect/>
          </a:stretch>
        </p:blipFill>
        <p:spPr>
          <a:xfrm>
            <a:off x="7037993" y="1614233"/>
            <a:ext cx="2502216" cy="2199904"/>
          </a:xfrm>
          <a:prstGeom prst="rect">
            <a:avLst/>
          </a:prstGeom>
        </p:spPr>
      </p:pic>
    </p:spTree>
    <p:extLst>
      <p:ext uri="{BB962C8B-B14F-4D97-AF65-F5344CB8AC3E}">
        <p14:creationId xmlns:p14="http://schemas.microsoft.com/office/powerpoint/2010/main" val="36047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500" fill="hold"/>
                                        <p:tgtEl>
                                          <p:spTgt spid="96"/>
                                        </p:tgtEl>
                                        <p:attrNameLst>
                                          <p:attrName>ppt_x</p:attrName>
                                        </p:attrNameLst>
                                      </p:cBhvr>
                                      <p:tavLst>
                                        <p:tav tm="0">
                                          <p:val>
                                            <p:strVal val="#ppt_x"/>
                                          </p:val>
                                        </p:tav>
                                        <p:tav tm="100000">
                                          <p:val>
                                            <p:strVal val="#ppt_x"/>
                                          </p:val>
                                        </p:tav>
                                      </p:tavLst>
                                    </p:anim>
                                    <p:anim calcmode="lin" valueType="num">
                                      <p:cBhvr additive="base">
                                        <p:cTn id="1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 calcmode="lin" valueType="num">
                                      <p:cBhvr additive="base">
                                        <p:cTn id="27" dur="500" fill="hold"/>
                                        <p:tgtEl>
                                          <p:spTgt spid="97"/>
                                        </p:tgtEl>
                                        <p:attrNameLst>
                                          <p:attrName>ppt_x</p:attrName>
                                        </p:attrNameLst>
                                      </p:cBhvr>
                                      <p:tavLst>
                                        <p:tav tm="0">
                                          <p:val>
                                            <p:strVal val="#ppt_x"/>
                                          </p:val>
                                        </p:tav>
                                        <p:tav tm="100000">
                                          <p:val>
                                            <p:strVal val="#ppt_x"/>
                                          </p:val>
                                        </p:tav>
                                      </p:tavLst>
                                    </p:anim>
                                    <p:anim calcmode="lin" valueType="num">
                                      <p:cBhvr additive="base">
                                        <p:cTn id="2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fill="hold"/>
                                        <p:tgtEl>
                                          <p:spTgt spid="98"/>
                                        </p:tgtEl>
                                        <p:attrNameLst>
                                          <p:attrName>ppt_x</p:attrName>
                                        </p:attrNameLst>
                                      </p:cBhvr>
                                      <p:tavLst>
                                        <p:tav tm="0">
                                          <p:val>
                                            <p:strVal val="#ppt_x"/>
                                          </p:val>
                                        </p:tav>
                                        <p:tav tm="100000">
                                          <p:val>
                                            <p:strVal val="#ppt_x"/>
                                          </p:val>
                                        </p:tav>
                                      </p:tavLst>
                                    </p:anim>
                                    <p:anim calcmode="lin" valueType="num">
                                      <p:cBhvr additive="base">
                                        <p:cTn id="3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9"/>
                                        </p:tgtEl>
                                        <p:attrNameLst>
                                          <p:attrName>style.visibility</p:attrName>
                                        </p:attrNameLst>
                                      </p:cBhvr>
                                      <p:to>
                                        <p:strVal val="visible"/>
                                      </p:to>
                                    </p:set>
                                    <p:anim calcmode="lin" valueType="num">
                                      <p:cBhvr additive="base">
                                        <p:cTn id="47" dur="500" fill="hold"/>
                                        <p:tgtEl>
                                          <p:spTgt spid="99"/>
                                        </p:tgtEl>
                                        <p:attrNameLst>
                                          <p:attrName>ppt_x</p:attrName>
                                        </p:attrNameLst>
                                      </p:cBhvr>
                                      <p:tavLst>
                                        <p:tav tm="0">
                                          <p:val>
                                            <p:strVal val="#ppt_x"/>
                                          </p:val>
                                        </p:tav>
                                        <p:tav tm="100000">
                                          <p:val>
                                            <p:strVal val="#ppt_x"/>
                                          </p:val>
                                        </p:tav>
                                      </p:tavLst>
                                    </p:anim>
                                    <p:anim calcmode="lin" valueType="num">
                                      <p:cBhvr additive="base">
                                        <p:cTn id="4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additive="base">
                                        <p:cTn id="57" dur="500" fill="hold"/>
                                        <p:tgtEl>
                                          <p:spTgt spid="100"/>
                                        </p:tgtEl>
                                        <p:attrNameLst>
                                          <p:attrName>ppt_x</p:attrName>
                                        </p:attrNameLst>
                                      </p:cBhvr>
                                      <p:tavLst>
                                        <p:tav tm="0">
                                          <p:val>
                                            <p:strVal val="#ppt_x"/>
                                          </p:val>
                                        </p:tav>
                                        <p:tav tm="100000">
                                          <p:val>
                                            <p:strVal val="#ppt_x"/>
                                          </p:val>
                                        </p:tav>
                                      </p:tavLst>
                                    </p:anim>
                                    <p:anim calcmode="lin" valueType="num">
                                      <p:cBhvr additive="base">
                                        <p:cTn id="5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1"/>
                                        </p:tgtEl>
                                        <p:attrNameLst>
                                          <p:attrName>style.visibility</p:attrName>
                                        </p:attrNameLst>
                                      </p:cBhvr>
                                      <p:to>
                                        <p:strVal val="visible"/>
                                      </p:to>
                                    </p:set>
                                    <p:anim calcmode="lin" valueType="num">
                                      <p:cBhvr additive="base">
                                        <p:cTn id="67" dur="500" fill="hold"/>
                                        <p:tgtEl>
                                          <p:spTgt spid="101"/>
                                        </p:tgtEl>
                                        <p:attrNameLst>
                                          <p:attrName>ppt_x</p:attrName>
                                        </p:attrNameLst>
                                      </p:cBhvr>
                                      <p:tavLst>
                                        <p:tav tm="0">
                                          <p:val>
                                            <p:strVal val="#ppt_x"/>
                                          </p:val>
                                        </p:tav>
                                        <p:tav tm="100000">
                                          <p:val>
                                            <p:strVal val="#ppt_x"/>
                                          </p:val>
                                        </p:tav>
                                      </p:tavLst>
                                    </p:anim>
                                    <p:anim calcmode="lin" valueType="num">
                                      <p:cBhvr additive="base">
                                        <p:cTn id="6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2"/>
                                        </p:tgtEl>
                                        <p:attrNameLst>
                                          <p:attrName>style.visibility</p:attrName>
                                        </p:attrNameLst>
                                      </p:cBhvr>
                                      <p:to>
                                        <p:strVal val="visible"/>
                                      </p:to>
                                    </p:set>
                                    <p:anim calcmode="lin" valueType="num">
                                      <p:cBhvr additive="base">
                                        <p:cTn id="77" dur="500" fill="hold"/>
                                        <p:tgtEl>
                                          <p:spTgt spid="102"/>
                                        </p:tgtEl>
                                        <p:attrNameLst>
                                          <p:attrName>ppt_x</p:attrName>
                                        </p:attrNameLst>
                                      </p:cBhvr>
                                      <p:tavLst>
                                        <p:tav tm="0">
                                          <p:val>
                                            <p:strVal val="#ppt_x"/>
                                          </p:val>
                                        </p:tav>
                                        <p:tav tm="100000">
                                          <p:val>
                                            <p:strVal val="#ppt_x"/>
                                          </p:val>
                                        </p:tav>
                                      </p:tavLst>
                                    </p:anim>
                                    <p:anim calcmode="lin" valueType="num">
                                      <p:cBhvr additive="base">
                                        <p:cTn id="7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E80391AD-9F32-C049-8928-E1EEBF1C16FD}"/>
              </a:ext>
            </a:extLst>
          </p:cNvPr>
          <p:cNvPicPr/>
          <p:nvPr/>
        </p:nvPicPr>
        <p:blipFill>
          <a:blip r:embed="rId2"/>
          <a:stretch>
            <a:fillRect/>
          </a:stretch>
        </p:blipFill>
        <p:spPr>
          <a:xfrm>
            <a:off x="884076" y="1776835"/>
            <a:ext cx="2250142" cy="2019546"/>
          </a:xfrm>
          <a:prstGeom prst="rect">
            <a:avLst/>
          </a:prstGeom>
        </p:spPr>
      </p:pic>
      <p:pic>
        <p:nvPicPr>
          <p:cNvPr id="88" name="Picture 87">
            <a:extLst>
              <a:ext uri="{FF2B5EF4-FFF2-40B4-BE49-F238E27FC236}">
                <a16:creationId xmlns:a16="http://schemas.microsoft.com/office/drawing/2014/main" id="{37D2CC3C-3209-C742-AFEA-CA3DDB019F91}"/>
              </a:ext>
            </a:extLst>
          </p:cNvPr>
          <p:cNvPicPr>
            <a:picLocks noChangeAspect="1"/>
          </p:cNvPicPr>
          <p:nvPr/>
        </p:nvPicPr>
        <p:blipFill>
          <a:blip r:embed="rId3"/>
          <a:stretch>
            <a:fillRect/>
          </a:stretch>
        </p:blipFill>
        <p:spPr>
          <a:xfrm>
            <a:off x="5239000" y="4820891"/>
            <a:ext cx="1398495" cy="1765842"/>
          </a:xfrm>
          <a:prstGeom prst="rect">
            <a:avLst/>
          </a:prstGeom>
        </p:spPr>
      </p:pic>
      <p:pic>
        <p:nvPicPr>
          <p:cNvPr id="89" name="Picture 88">
            <a:extLst>
              <a:ext uri="{FF2B5EF4-FFF2-40B4-BE49-F238E27FC236}">
                <a16:creationId xmlns:a16="http://schemas.microsoft.com/office/drawing/2014/main" id="{1FE55384-6B59-7542-811A-427CA8B8026A}"/>
              </a:ext>
            </a:extLst>
          </p:cNvPr>
          <p:cNvPicPr>
            <a:picLocks noChangeAspect="1"/>
          </p:cNvPicPr>
          <p:nvPr/>
        </p:nvPicPr>
        <p:blipFill>
          <a:blip r:embed="rId4"/>
          <a:stretch>
            <a:fillRect/>
          </a:stretch>
        </p:blipFill>
        <p:spPr>
          <a:xfrm>
            <a:off x="7568002" y="4526705"/>
            <a:ext cx="1442198" cy="1809817"/>
          </a:xfrm>
          <a:prstGeom prst="rect">
            <a:avLst/>
          </a:prstGeom>
        </p:spPr>
      </p:pic>
      <p:pic>
        <p:nvPicPr>
          <p:cNvPr id="90" name="Picture 89">
            <a:extLst>
              <a:ext uri="{FF2B5EF4-FFF2-40B4-BE49-F238E27FC236}">
                <a16:creationId xmlns:a16="http://schemas.microsoft.com/office/drawing/2014/main" id="{7437973E-19BF-E748-8DE7-44DF828E87AD}"/>
              </a:ext>
            </a:extLst>
          </p:cNvPr>
          <p:cNvPicPr>
            <a:picLocks noChangeAspect="1"/>
          </p:cNvPicPr>
          <p:nvPr/>
        </p:nvPicPr>
        <p:blipFill>
          <a:blip r:embed="rId5"/>
          <a:stretch>
            <a:fillRect/>
          </a:stretch>
        </p:blipFill>
        <p:spPr>
          <a:xfrm>
            <a:off x="9960864" y="5069664"/>
            <a:ext cx="660400" cy="1447800"/>
          </a:xfrm>
          <a:prstGeom prst="rect">
            <a:avLst/>
          </a:prstGeom>
        </p:spPr>
      </p:pic>
      <p:pic>
        <p:nvPicPr>
          <p:cNvPr id="91" name="Picture 90">
            <a:extLst>
              <a:ext uri="{FF2B5EF4-FFF2-40B4-BE49-F238E27FC236}">
                <a16:creationId xmlns:a16="http://schemas.microsoft.com/office/drawing/2014/main" id="{4C87DFBA-9150-A142-ACD7-A78053B99F06}"/>
              </a:ext>
            </a:extLst>
          </p:cNvPr>
          <p:cNvPicPr>
            <a:picLocks noChangeAspect="1"/>
          </p:cNvPicPr>
          <p:nvPr/>
        </p:nvPicPr>
        <p:blipFill>
          <a:blip r:embed="rId6"/>
          <a:stretch>
            <a:fillRect/>
          </a:stretch>
        </p:blipFill>
        <p:spPr>
          <a:xfrm>
            <a:off x="10144399" y="3875368"/>
            <a:ext cx="571500" cy="533400"/>
          </a:xfrm>
          <a:prstGeom prst="rect">
            <a:avLst/>
          </a:prstGeom>
        </p:spPr>
      </p:pic>
      <p:pic>
        <p:nvPicPr>
          <p:cNvPr id="92" name="Picture 91">
            <a:extLst>
              <a:ext uri="{FF2B5EF4-FFF2-40B4-BE49-F238E27FC236}">
                <a16:creationId xmlns:a16="http://schemas.microsoft.com/office/drawing/2014/main" id="{CFCD020B-CF6F-7643-B02C-2DFFBBBB1BF7}"/>
              </a:ext>
            </a:extLst>
          </p:cNvPr>
          <p:cNvPicPr>
            <a:picLocks noChangeAspect="1"/>
          </p:cNvPicPr>
          <p:nvPr/>
        </p:nvPicPr>
        <p:blipFill>
          <a:blip r:embed="rId7"/>
          <a:stretch>
            <a:fillRect/>
          </a:stretch>
        </p:blipFill>
        <p:spPr>
          <a:xfrm>
            <a:off x="3544085" y="1656276"/>
            <a:ext cx="2517014" cy="1986401"/>
          </a:xfrm>
          <a:prstGeom prst="rect">
            <a:avLst/>
          </a:prstGeom>
        </p:spPr>
      </p:pic>
      <p:pic>
        <p:nvPicPr>
          <p:cNvPr id="95" name="Picture 94">
            <a:extLst>
              <a:ext uri="{FF2B5EF4-FFF2-40B4-BE49-F238E27FC236}">
                <a16:creationId xmlns:a16="http://schemas.microsoft.com/office/drawing/2014/main" id="{4BEEF72E-CA11-3749-AAD5-773EB3318FF4}"/>
              </a:ext>
            </a:extLst>
          </p:cNvPr>
          <p:cNvPicPr>
            <a:picLocks noChangeAspect="1"/>
          </p:cNvPicPr>
          <p:nvPr/>
        </p:nvPicPr>
        <p:blipFill>
          <a:blip r:embed="rId8"/>
          <a:stretch>
            <a:fillRect/>
          </a:stretch>
        </p:blipFill>
        <p:spPr>
          <a:xfrm>
            <a:off x="2347160" y="973340"/>
            <a:ext cx="571500" cy="622300"/>
          </a:xfrm>
          <a:prstGeom prst="rect">
            <a:avLst/>
          </a:prstGeom>
        </p:spPr>
      </p:pic>
      <p:pic>
        <p:nvPicPr>
          <p:cNvPr id="96" name="Picture 95">
            <a:extLst>
              <a:ext uri="{FF2B5EF4-FFF2-40B4-BE49-F238E27FC236}">
                <a16:creationId xmlns:a16="http://schemas.microsoft.com/office/drawing/2014/main" id="{F1956469-9927-DA43-9556-9B6FEFC9138C}"/>
              </a:ext>
            </a:extLst>
          </p:cNvPr>
          <p:cNvPicPr>
            <a:picLocks noChangeAspect="1"/>
          </p:cNvPicPr>
          <p:nvPr/>
        </p:nvPicPr>
        <p:blipFill>
          <a:blip r:embed="rId9"/>
          <a:stretch>
            <a:fillRect/>
          </a:stretch>
        </p:blipFill>
        <p:spPr>
          <a:xfrm>
            <a:off x="4129492" y="962420"/>
            <a:ext cx="673100" cy="596900"/>
          </a:xfrm>
          <a:prstGeom prst="rect">
            <a:avLst/>
          </a:prstGeom>
        </p:spPr>
      </p:pic>
      <p:pic>
        <p:nvPicPr>
          <p:cNvPr id="97" name="Picture 96">
            <a:extLst>
              <a:ext uri="{FF2B5EF4-FFF2-40B4-BE49-F238E27FC236}">
                <a16:creationId xmlns:a16="http://schemas.microsoft.com/office/drawing/2014/main" id="{8E0CEA10-E720-354E-9E45-EA3DB1903628}"/>
              </a:ext>
            </a:extLst>
          </p:cNvPr>
          <p:cNvPicPr>
            <a:picLocks noChangeAspect="1"/>
          </p:cNvPicPr>
          <p:nvPr/>
        </p:nvPicPr>
        <p:blipFill>
          <a:blip r:embed="rId10"/>
          <a:stretch>
            <a:fillRect/>
          </a:stretch>
        </p:blipFill>
        <p:spPr>
          <a:xfrm>
            <a:off x="7833657" y="933017"/>
            <a:ext cx="596900" cy="584200"/>
          </a:xfrm>
          <a:prstGeom prst="rect">
            <a:avLst/>
          </a:prstGeom>
        </p:spPr>
      </p:pic>
      <p:pic>
        <p:nvPicPr>
          <p:cNvPr id="98" name="Picture 97">
            <a:extLst>
              <a:ext uri="{FF2B5EF4-FFF2-40B4-BE49-F238E27FC236}">
                <a16:creationId xmlns:a16="http://schemas.microsoft.com/office/drawing/2014/main" id="{3E185E3F-B60F-B84B-82D7-0436DAB3D7BB}"/>
              </a:ext>
            </a:extLst>
          </p:cNvPr>
          <p:cNvPicPr>
            <a:picLocks noChangeAspect="1"/>
          </p:cNvPicPr>
          <p:nvPr/>
        </p:nvPicPr>
        <p:blipFill>
          <a:blip r:embed="rId11"/>
          <a:stretch>
            <a:fillRect/>
          </a:stretch>
        </p:blipFill>
        <p:spPr>
          <a:xfrm>
            <a:off x="56275" y="4889460"/>
            <a:ext cx="711200" cy="723900"/>
          </a:xfrm>
          <a:prstGeom prst="rect">
            <a:avLst/>
          </a:prstGeom>
        </p:spPr>
      </p:pic>
      <p:pic>
        <p:nvPicPr>
          <p:cNvPr id="99" name="Picture 98">
            <a:extLst>
              <a:ext uri="{FF2B5EF4-FFF2-40B4-BE49-F238E27FC236}">
                <a16:creationId xmlns:a16="http://schemas.microsoft.com/office/drawing/2014/main" id="{EEF70D05-43A0-7940-9E86-1E57DF8E6DFD}"/>
              </a:ext>
            </a:extLst>
          </p:cNvPr>
          <p:cNvPicPr>
            <a:picLocks noChangeAspect="1"/>
          </p:cNvPicPr>
          <p:nvPr/>
        </p:nvPicPr>
        <p:blipFill>
          <a:blip r:embed="rId12"/>
          <a:stretch>
            <a:fillRect/>
          </a:stretch>
        </p:blipFill>
        <p:spPr>
          <a:xfrm>
            <a:off x="4265531" y="5145864"/>
            <a:ext cx="660400" cy="571500"/>
          </a:xfrm>
          <a:prstGeom prst="rect">
            <a:avLst/>
          </a:prstGeom>
        </p:spPr>
      </p:pic>
      <p:pic>
        <p:nvPicPr>
          <p:cNvPr id="100" name="Picture 99">
            <a:extLst>
              <a:ext uri="{FF2B5EF4-FFF2-40B4-BE49-F238E27FC236}">
                <a16:creationId xmlns:a16="http://schemas.microsoft.com/office/drawing/2014/main" id="{C141950D-2DD4-AF4B-944C-10CAE316550F}"/>
              </a:ext>
            </a:extLst>
          </p:cNvPr>
          <p:cNvPicPr>
            <a:picLocks noChangeAspect="1"/>
          </p:cNvPicPr>
          <p:nvPr/>
        </p:nvPicPr>
        <p:blipFill>
          <a:blip r:embed="rId13"/>
          <a:stretch>
            <a:fillRect/>
          </a:stretch>
        </p:blipFill>
        <p:spPr>
          <a:xfrm>
            <a:off x="6835795" y="4692610"/>
            <a:ext cx="647700" cy="558800"/>
          </a:xfrm>
          <a:prstGeom prst="rect">
            <a:avLst/>
          </a:prstGeom>
        </p:spPr>
      </p:pic>
      <p:pic>
        <p:nvPicPr>
          <p:cNvPr id="101" name="Picture 100">
            <a:extLst>
              <a:ext uri="{FF2B5EF4-FFF2-40B4-BE49-F238E27FC236}">
                <a16:creationId xmlns:a16="http://schemas.microsoft.com/office/drawing/2014/main" id="{202B48F6-1C7B-DC47-B2C7-DACBE529F140}"/>
              </a:ext>
            </a:extLst>
          </p:cNvPr>
          <p:cNvPicPr>
            <a:picLocks noChangeAspect="1"/>
          </p:cNvPicPr>
          <p:nvPr/>
        </p:nvPicPr>
        <p:blipFill>
          <a:blip r:embed="rId14"/>
          <a:stretch>
            <a:fillRect/>
          </a:stretch>
        </p:blipFill>
        <p:spPr>
          <a:xfrm>
            <a:off x="9200940" y="4522441"/>
            <a:ext cx="622300" cy="596900"/>
          </a:xfrm>
          <a:prstGeom prst="rect">
            <a:avLst/>
          </a:prstGeom>
        </p:spPr>
      </p:pic>
      <p:pic>
        <p:nvPicPr>
          <p:cNvPr id="102" name="Picture 101">
            <a:extLst>
              <a:ext uri="{FF2B5EF4-FFF2-40B4-BE49-F238E27FC236}">
                <a16:creationId xmlns:a16="http://schemas.microsoft.com/office/drawing/2014/main" id="{320E4AAE-38C9-604E-A204-6CDB49510A51}"/>
              </a:ext>
            </a:extLst>
          </p:cNvPr>
          <p:cNvPicPr>
            <a:picLocks noChangeAspect="1"/>
          </p:cNvPicPr>
          <p:nvPr/>
        </p:nvPicPr>
        <p:blipFill>
          <a:blip r:embed="rId15"/>
          <a:stretch>
            <a:fillRect/>
          </a:stretch>
        </p:blipFill>
        <p:spPr>
          <a:xfrm>
            <a:off x="10062300" y="2974565"/>
            <a:ext cx="558800" cy="596900"/>
          </a:xfrm>
          <a:prstGeom prst="rect">
            <a:avLst/>
          </a:prstGeom>
        </p:spPr>
      </p:pic>
      <p:sp>
        <p:nvSpPr>
          <p:cNvPr id="131" name="Rectangle 130">
            <a:extLst>
              <a:ext uri="{FF2B5EF4-FFF2-40B4-BE49-F238E27FC236}">
                <a16:creationId xmlns:a16="http://schemas.microsoft.com/office/drawing/2014/main" id="{926D5EBB-6986-ED4F-8FE8-2AB085D78351}"/>
              </a:ext>
            </a:extLst>
          </p:cNvPr>
          <p:cNvSpPr/>
          <p:nvPr/>
        </p:nvSpPr>
        <p:spPr>
          <a:xfrm>
            <a:off x="321706" y="3972965"/>
            <a:ext cx="3079115" cy="427355"/>
          </a:xfrm>
          <a:prstGeom prst="rect">
            <a:avLst/>
          </a:prstGeom>
          <a:solidFill>
            <a:schemeClr val="bg1"/>
          </a:solidFill>
        </p:spPr>
        <p:txBody>
          <a:bodyPr wrap="none">
            <a:spAutoFit/>
          </a:bodyPr>
          <a:lstStyle/>
          <a:p>
            <a:pPr>
              <a:spcAft>
                <a:spcPts val="0"/>
              </a:spcAft>
            </a:pP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18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p:txBody>
      </p:sp>
      <p:sp>
        <p:nvSpPr>
          <p:cNvPr id="132" name="Rectangle 131">
            <a:extLst>
              <a:ext uri="{FF2B5EF4-FFF2-40B4-BE49-F238E27FC236}">
                <a16:creationId xmlns:a16="http://schemas.microsoft.com/office/drawing/2014/main" id="{CA631F54-D282-4141-8DB2-85531EBAFA2F}"/>
              </a:ext>
            </a:extLst>
          </p:cNvPr>
          <p:cNvSpPr/>
          <p:nvPr/>
        </p:nvSpPr>
        <p:spPr>
          <a:xfrm>
            <a:off x="3538444" y="4232363"/>
            <a:ext cx="2965450" cy="427355"/>
          </a:xfrm>
          <a:prstGeom prst="rect">
            <a:avLst/>
          </a:prstGeom>
          <a:solidFill>
            <a:schemeClr val="bg1"/>
          </a:solidFill>
        </p:spPr>
        <p:txBody>
          <a:bodyPr wrap="none">
            <a:spAutoFit/>
          </a:bodyPr>
          <a:lstStyle/>
          <a:p>
            <a:pPr>
              <a:spcAft>
                <a:spcPts val="0"/>
              </a:spcAft>
            </a:pP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18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p:txBody>
      </p:sp>
      <p:sp>
        <p:nvSpPr>
          <p:cNvPr id="133" name="Rectangle 132">
            <a:extLst>
              <a:ext uri="{FF2B5EF4-FFF2-40B4-BE49-F238E27FC236}">
                <a16:creationId xmlns:a16="http://schemas.microsoft.com/office/drawing/2014/main" id="{19F039A5-A6D7-564E-BE03-92399DC7AFE7}"/>
              </a:ext>
            </a:extLst>
          </p:cNvPr>
          <p:cNvSpPr/>
          <p:nvPr/>
        </p:nvSpPr>
        <p:spPr>
          <a:xfrm>
            <a:off x="6734937" y="3770140"/>
            <a:ext cx="2446020" cy="427355"/>
          </a:xfrm>
          <a:prstGeom prst="rect">
            <a:avLst/>
          </a:prstGeom>
          <a:solidFill>
            <a:schemeClr val="bg1"/>
          </a:solidFill>
        </p:spPr>
        <p:txBody>
          <a:bodyPr wrap="none">
            <a:spAutoFit/>
          </a:bodyPr>
          <a:lstStyle/>
          <a:p>
            <a:pPr>
              <a:spcAft>
                <a:spcPts val="0"/>
              </a:spcAft>
            </a:pP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18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p:txBody>
      </p:sp>
      <p:sp>
        <p:nvSpPr>
          <p:cNvPr id="135" name="Rectangle 134">
            <a:extLst>
              <a:ext uri="{FF2B5EF4-FFF2-40B4-BE49-F238E27FC236}">
                <a16:creationId xmlns:a16="http://schemas.microsoft.com/office/drawing/2014/main" id="{29BD3DF4-7BAC-F94D-8F28-6AE27B5A4A2E}"/>
              </a:ext>
            </a:extLst>
          </p:cNvPr>
          <p:cNvSpPr/>
          <p:nvPr/>
        </p:nvSpPr>
        <p:spPr>
          <a:xfrm>
            <a:off x="695085" y="6547123"/>
            <a:ext cx="2332355" cy="427355"/>
          </a:xfrm>
          <a:prstGeom prst="rect">
            <a:avLst/>
          </a:prstGeom>
          <a:solidFill>
            <a:schemeClr val="bg1"/>
          </a:solidFill>
        </p:spPr>
        <p:txBody>
          <a:bodyPr wrap="none">
            <a:spAutoFit/>
          </a:bodyPr>
          <a:lstStyle/>
          <a:p>
            <a:pPr>
              <a:spcAft>
                <a:spcPts val="0"/>
              </a:spcAft>
            </a:pP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1800" kern="12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a:effectLst/>
              <a:latin typeface="Times New Roman" panose="02020603050405020304" pitchFamily="18" charset="0"/>
              <a:ea typeface="Times New Roman" panose="02020603050405020304" pitchFamily="18" charset="0"/>
            </a:endParaRPr>
          </a:p>
        </p:txBody>
      </p:sp>
      <p:sp>
        <p:nvSpPr>
          <p:cNvPr id="136" name="Rectangle 135">
            <a:extLst>
              <a:ext uri="{FF2B5EF4-FFF2-40B4-BE49-F238E27FC236}">
                <a16:creationId xmlns:a16="http://schemas.microsoft.com/office/drawing/2014/main" id="{ADF052E0-82B6-E94B-9377-851030EF71E5}"/>
              </a:ext>
            </a:extLst>
          </p:cNvPr>
          <p:cNvSpPr/>
          <p:nvPr/>
        </p:nvSpPr>
        <p:spPr>
          <a:xfrm>
            <a:off x="3670739" y="6451524"/>
            <a:ext cx="1653540" cy="427355"/>
          </a:xfrm>
          <a:prstGeom prst="rect">
            <a:avLst/>
          </a:prstGeom>
          <a:solidFill>
            <a:schemeClr val="bg1"/>
          </a:solidFill>
        </p:spPr>
        <p:txBody>
          <a:bodyPr wrap="none">
            <a:spAutoFit/>
          </a:bodyPr>
          <a:lstStyle/>
          <a:p>
            <a:pPr>
              <a:spcAft>
                <a:spcPts val="0"/>
              </a:spcAft>
            </a:pP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18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18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p:txBody>
      </p:sp>
      <p:sp>
        <p:nvSpPr>
          <p:cNvPr id="137" name="Rectangle 136">
            <a:extLst>
              <a:ext uri="{FF2B5EF4-FFF2-40B4-BE49-F238E27FC236}">
                <a16:creationId xmlns:a16="http://schemas.microsoft.com/office/drawing/2014/main" id="{4775771E-D687-DB4E-BD2A-F0B6E22D7FFE}"/>
              </a:ext>
            </a:extLst>
          </p:cNvPr>
          <p:cNvSpPr/>
          <p:nvPr/>
        </p:nvSpPr>
        <p:spPr>
          <a:xfrm>
            <a:off x="7266602" y="6451524"/>
            <a:ext cx="1134110" cy="427355"/>
          </a:xfrm>
          <a:prstGeom prst="rect">
            <a:avLst/>
          </a:prstGeom>
          <a:solidFill>
            <a:schemeClr val="bg1"/>
          </a:solidFill>
        </p:spPr>
        <p:txBody>
          <a:bodyPr wrap="none">
            <a:spAutoFit/>
          </a:bodyPr>
          <a:lstStyle/>
          <a:p>
            <a:pPr>
              <a:spcAft>
                <a:spcPts val="0"/>
              </a:spcAft>
            </a:pP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a:effectLst/>
              <a:latin typeface="Times New Roman" panose="02020603050405020304" pitchFamily="18" charset="0"/>
              <a:ea typeface="Times New Roman" panose="02020603050405020304" pitchFamily="18" charset="0"/>
            </a:endParaRPr>
          </a:p>
        </p:txBody>
      </p:sp>
      <p:sp>
        <p:nvSpPr>
          <p:cNvPr id="138" name="Rectangle 137">
            <a:extLst>
              <a:ext uri="{FF2B5EF4-FFF2-40B4-BE49-F238E27FC236}">
                <a16:creationId xmlns:a16="http://schemas.microsoft.com/office/drawing/2014/main" id="{1EE989AA-3A6C-3946-8D1B-2F0B0F9BFCC1}"/>
              </a:ext>
            </a:extLst>
          </p:cNvPr>
          <p:cNvSpPr/>
          <p:nvPr/>
        </p:nvSpPr>
        <p:spPr>
          <a:xfrm>
            <a:off x="10758888" y="6090109"/>
            <a:ext cx="491490" cy="427355"/>
          </a:xfrm>
          <a:prstGeom prst="rect">
            <a:avLst/>
          </a:prstGeom>
          <a:solidFill>
            <a:schemeClr val="bg1"/>
          </a:solidFill>
        </p:spPr>
        <p:txBody>
          <a:bodyPr wrap="none">
            <a:spAutoFit/>
          </a:bodyPr>
          <a:lstStyle/>
          <a:p>
            <a:pPr>
              <a:spcAft>
                <a:spcPts val="0"/>
              </a:spcAft>
            </a:pP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endParaRPr>
          </a:p>
        </p:txBody>
      </p:sp>
      <p:pic>
        <p:nvPicPr>
          <p:cNvPr id="139" name="Picture 138">
            <a:extLst>
              <a:ext uri="{FF2B5EF4-FFF2-40B4-BE49-F238E27FC236}">
                <a16:creationId xmlns:a16="http://schemas.microsoft.com/office/drawing/2014/main" id="{A49DA5E8-0515-154E-AF39-D9B827C4A05C}"/>
              </a:ext>
            </a:extLst>
          </p:cNvPr>
          <p:cNvPicPr>
            <a:picLocks noChangeAspect="1"/>
          </p:cNvPicPr>
          <p:nvPr/>
        </p:nvPicPr>
        <p:blipFill>
          <a:blip r:embed="rId6"/>
          <a:stretch>
            <a:fillRect/>
          </a:stretch>
        </p:blipFill>
        <p:spPr>
          <a:xfrm>
            <a:off x="11107841" y="3875368"/>
            <a:ext cx="571500" cy="533400"/>
          </a:xfrm>
          <a:prstGeom prst="rect">
            <a:avLst/>
          </a:prstGeom>
        </p:spPr>
      </p:pic>
      <p:pic>
        <p:nvPicPr>
          <p:cNvPr id="26" name="Picture 25">
            <a:extLst>
              <a:ext uri="{FF2B5EF4-FFF2-40B4-BE49-F238E27FC236}">
                <a16:creationId xmlns:a16="http://schemas.microsoft.com/office/drawing/2014/main" id="{6895AE43-77D5-7D4B-8BB1-C624FDC1BA28}"/>
              </a:ext>
            </a:extLst>
          </p:cNvPr>
          <p:cNvPicPr>
            <a:picLocks noChangeAspect="1"/>
          </p:cNvPicPr>
          <p:nvPr/>
        </p:nvPicPr>
        <p:blipFill>
          <a:blip r:embed="rId16"/>
          <a:stretch>
            <a:fillRect/>
          </a:stretch>
        </p:blipFill>
        <p:spPr>
          <a:xfrm>
            <a:off x="7210839" y="1619429"/>
            <a:ext cx="1990101" cy="1952036"/>
          </a:xfrm>
          <a:prstGeom prst="rect">
            <a:avLst/>
          </a:prstGeom>
        </p:spPr>
      </p:pic>
      <p:pic>
        <p:nvPicPr>
          <p:cNvPr id="27" name="Picture 26">
            <a:extLst>
              <a:ext uri="{FF2B5EF4-FFF2-40B4-BE49-F238E27FC236}">
                <a16:creationId xmlns:a16="http://schemas.microsoft.com/office/drawing/2014/main" id="{2DEFF025-27F7-AF45-952B-EEFC5A9717FC}"/>
              </a:ext>
            </a:extLst>
          </p:cNvPr>
          <p:cNvPicPr>
            <a:picLocks noChangeAspect="1"/>
          </p:cNvPicPr>
          <p:nvPr/>
        </p:nvPicPr>
        <p:blipFill>
          <a:blip r:embed="rId17"/>
          <a:stretch>
            <a:fillRect/>
          </a:stretch>
        </p:blipFill>
        <p:spPr>
          <a:xfrm>
            <a:off x="882000" y="4522441"/>
            <a:ext cx="2343375" cy="1837915"/>
          </a:xfrm>
          <a:prstGeom prst="rect">
            <a:avLst/>
          </a:prstGeom>
        </p:spPr>
      </p:pic>
    </p:spTree>
    <p:extLst>
      <p:ext uri="{BB962C8B-B14F-4D97-AF65-F5344CB8AC3E}">
        <p14:creationId xmlns:p14="http://schemas.microsoft.com/office/powerpoint/2010/main" val="199248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5" grpId="0" animBg="1"/>
      <p:bldP spid="136" grpId="0" animBg="1"/>
      <p:bldP spid="137" grpId="0" animBg="1"/>
      <p:bldP spid="1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57A2-11CE-3343-9E5E-B6A3BEC867A9}"/>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4AC018AA-A03B-2B4A-AF69-E2F3890FF059}"/>
              </a:ext>
            </a:extLst>
          </p:cNvPr>
          <p:cNvSpPr>
            <a:spLocks noGrp="1"/>
          </p:cNvSpPr>
          <p:nvPr>
            <p:ph idx="1"/>
          </p:nvPr>
        </p:nvSpPr>
        <p:spPr>
          <a:xfrm>
            <a:off x="117329" y="2768673"/>
            <a:ext cx="7729728" cy="3101983"/>
          </a:xfrm>
        </p:spPr>
        <p:txBody>
          <a:bodyPr/>
          <a:lstStyle/>
          <a:p>
            <a:r>
              <a:rPr lang="en-IN" sz="2400" dirty="0"/>
              <a:t>((p</a:t>
            </a:r>
            <a:r>
              <a:rPr lang="en-IN" sz="2400" baseline="-25000" dirty="0"/>
              <a:t>0</a:t>
            </a:r>
            <a:r>
              <a:rPr lang="en-IN" sz="2400" dirty="0"/>
              <a:t> → p</a:t>
            </a:r>
            <a:r>
              <a:rPr lang="en-IN" sz="2400" baseline="-25000" dirty="0"/>
              <a:t>1</a:t>
            </a:r>
            <a:r>
              <a:rPr lang="en-IN" sz="2400" dirty="0"/>
              <a:t>) ∨ (p</a:t>
            </a:r>
            <a:r>
              <a:rPr lang="en-IN" sz="2400" baseline="-25000" dirty="0"/>
              <a:t>2</a:t>
            </a:r>
            <a:r>
              <a:rPr lang="en-IN" sz="2400" dirty="0"/>
              <a:t> → (¬p</a:t>
            </a:r>
            <a:r>
              <a:rPr lang="en-IN" sz="2400" baseline="-25000" dirty="0"/>
              <a:t>1</a:t>
            </a:r>
            <a:r>
              <a:rPr lang="en-IN" sz="2400" dirty="0"/>
              <a:t> ∧ (p</a:t>
            </a:r>
            <a:r>
              <a:rPr lang="en-IN" sz="2400" baseline="-25000" dirty="0"/>
              <a:t>0</a:t>
            </a:r>
            <a:r>
              <a:rPr lang="en-IN" sz="2400" dirty="0"/>
              <a:t>     ¬p</a:t>
            </a:r>
            <a:r>
              <a:rPr lang="en-IN" sz="2400" baseline="-25000" dirty="0"/>
              <a:t>2</a:t>
            </a:r>
            <a:r>
              <a:rPr lang="en-IN" sz="2400" dirty="0"/>
              <a:t>)))) </a:t>
            </a:r>
          </a:p>
          <a:p>
            <a:endParaRPr lang="en-IN" dirty="0"/>
          </a:p>
          <a:p>
            <a:r>
              <a:rPr lang="en-IN" sz="2400" dirty="0"/>
              <a:t>(((p</a:t>
            </a:r>
            <a:r>
              <a:rPr lang="en-IN" sz="2400" baseline="-25000" dirty="0"/>
              <a:t>5</a:t>
            </a:r>
            <a:r>
              <a:rPr lang="en-IN" sz="2400" dirty="0"/>
              <a:t> → (p</a:t>
            </a:r>
            <a:r>
              <a:rPr lang="en-IN" sz="2400" baseline="-25000" dirty="0"/>
              <a:t>6</a:t>
            </a:r>
            <a:r>
              <a:rPr lang="en-IN" sz="2400" dirty="0"/>
              <a:t> ∨ p</a:t>
            </a:r>
            <a:r>
              <a:rPr lang="en-IN" sz="2400" baseline="-25000" dirty="0"/>
              <a:t>8</a:t>
            </a:r>
            <a:r>
              <a:rPr lang="en-IN" sz="2400" dirty="0"/>
              <a:t>))     (p</a:t>
            </a:r>
            <a:r>
              <a:rPr lang="en-IN" sz="2400" baseline="-25000" dirty="0"/>
              <a:t>3</a:t>
            </a:r>
            <a:r>
              <a:rPr lang="en-IN" sz="2400" dirty="0"/>
              <a:t> ∧ ¬p</a:t>
            </a:r>
            <a:r>
              <a:rPr lang="en-IN" sz="2400" baseline="-25000" dirty="0"/>
              <a:t>2</a:t>
            </a:r>
            <a:r>
              <a:rPr lang="en-IN" sz="2400" dirty="0"/>
              <a:t>)) ∨ (¬(p</a:t>
            </a:r>
            <a:r>
              <a:rPr lang="en-IN" sz="2400" baseline="-25000" dirty="0"/>
              <a:t>1</a:t>
            </a:r>
            <a:r>
              <a:rPr lang="en-IN" sz="2400" dirty="0"/>
              <a:t>    p</a:t>
            </a:r>
            <a:r>
              <a:rPr lang="en-IN" sz="2400" baseline="-25000" dirty="0"/>
              <a:t>3</a:t>
            </a:r>
            <a:r>
              <a:rPr lang="en-IN" sz="2400" dirty="0"/>
              <a:t>) → p</a:t>
            </a:r>
            <a:r>
              <a:rPr lang="en-IN" sz="2400" baseline="-25000" dirty="0"/>
              <a:t>10</a:t>
            </a:r>
            <a:r>
              <a:rPr lang="en-IN" sz="2400" dirty="0"/>
              <a:t>)) </a:t>
            </a:r>
            <a:endParaRPr lang="en-US" sz="2400" dirty="0"/>
          </a:p>
        </p:txBody>
      </p:sp>
      <p:cxnSp>
        <p:nvCxnSpPr>
          <p:cNvPr id="4" name="Straight Arrow Connector 3">
            <a:extLst>
              <a:ext uri="{FF2B5EF4-FFF2-40B4-BE49-F238E27FC236}">
                <a16:creationId xmlns:a16="http://schemas.microsoft.com/office/drawing/2014/main" id="{B4AEEA2C-61B7-9A40-AB7D-F0007271ECD1}"/>
              </a:ext>
            </a:extLst>
          </p:cNvPr>
          <p:cNvCxnSpPr/>
          <p:nvPr/>
        </p:nvCxnSpPr>
        <p:spPr>
          <a:xfrm>
            <a:off x="5315681" y="3925208"/>
            <a:ext cx="23391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5541F50-5A8E-C848-90DA-4733C07924F7}"/>
              </a:ext>
            </a:extLst>
          </p:cNvPr>
          <p:cNvCxnSpPr/>
          <p:nvPr/>
        </p:nvCxnSpPr>
        <p:spPr>
          <a:xfrm>
            <a:off x="4201747" y="3037918"/>
            <a:ext cx="23391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F9657EF-08EA-5D46-955D-1337D73C8F77}"/>
              </a:ext>
            </a:extLst>
          </p:cNvPr>
          <p:cNvCxnSpPr/>
          <p:nvPr/>
        </p:nvCxnSpPr>
        <p:spPr>
          <a:xfrm>
            <a:off x="2693352" y="3925208"/>
            <a:ext cx="23391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025A2B1-8526-CB44-9D91-FA22F571850D}"/>
              </a:ext>
            </a:extLst>
          </p:cNvPr>
          <p:cNvPicPr>
            <a:picLocks noChangeAspect="1"/>
          </p:cNvPicPr>
          <p:nvPr/>
        </p:nvPicPr>
        <p:blipFill>
          <a:blip r:embed="rId2"/>
          <a:stretch>
            <a:fillRect/>
          </a:stretch>
        </p:blipFill>
        <p:spPr>
          <a:xfrm>
            <a:off x="2273181" y="4194454"/>
            <a:ext cx="3042500" cy="2462229"/>
          </a:xfrm>
          <a:prstGeom prst="rect">
            <a:avLst/>
          </a:prstGeom>
        </p:spPr>
      </p:pic>
      <p:pic>
        <p:nvPicPr>
          <p:cNvPr id="11" name="Picture 10">
            <a:extLst>
              <a:ext uri="{FF2B5EF4-FFF2-40B4-BE49-F238E27FC236}">
                <a16:creationId xmlns:a16="http://schemas.microsoft.com/office/drawing/2014/main" id="{1086F5E1-A2C5-FC4E-B84E-6ADA5F1FD5E3}"/>
              </a:ext>
            </a:extLst>
          </p:cNvPr>
          <p:cNvPicPr>
            <a:picLocks noChangeAspect="1"/>
          </p:cNvPicPr>
          <p:nvPr/>
        </p:nvPicPr>
        <p:blipFill>
          <a:blip r:embed="rId3"/>
          <a:stretch>
            <a:fillRect/>
          </a:stretch>
        </p:blipFill>
        <p:spPr>
          <a:xfrm>
            <a:off x="7617745" y="1199060"/>
            <a:ext cx="3568700" cy="3365500"/>
          </a:xfrm>
          <a:prstGeom prst="rect">
            <a:avLst/>
          </a:prstGeom>
        </p:spPr>
      </p:pic>
    </p:spTree>
    <p:extLst>
      <p:ext uri="{BB962C8B-B14F-4D97-AF65-F5344CB8AC3E}">
        <p14:creationId xmlns:p14="http://schemas.microsoft.com/office/powerpoint/2010/main" val="2159057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F416-4AF0-AB4C-A50A-9AFC04EAE75A}"/>
              </a:ext>
            </a:extLst>
          </p:cNvPr>
          <p:cNvSpPr>
            <a:spLocks noGrp="1"/>
          </p:cNvSpPr>
          <p:nvPr>
            <p:ph type="title"/>
          </p:nvPr>
        </p:nvSpPr>
        <p:spPr/>
        <p:txBody>
          <a:bodyPr/>
          <a:lstStyle/>
          <a:p>
            <a:pPr algn="ctr"/>
            <a:r>
              <a:rPr lang="en-IN" dirty="0"/>
              <a:t>Unique Parsing</a:t>
            </a:r>
            <a:endParaRPr lang="en-US" dirty="0"/>
          </a:p>
        </p:txBody>
      </p:sp>
      <p:sp>
        <p:nvSpPr>
          <p:cNvPr id="3" name="Content Placeholder 2">
            <a:extLst>
              <a:ext uri="{FF2B5EF4-FFF2-40B4-BE49-F238E27FC236}">
                <a16:creationId xmlns:a16="http://schemas.microsoft.com/office/drawing/2014/main" id="{0BA884A4-41E8-BE4C-AB82-B0144F146054}"/>
              </a:ext>
            </a:extLst>
          </p:cNvPr>
          <p:cNvSpPr>
            <a:spLocks noGrp="1"/>
          </p:cNvSpPr>
          <p:nvPr>
            <p:ph idx="1"/>
          </p:nvPr>
        </p:nvSpPr>
        <p:spPr/>
        <p:txBody>
          <a:bodyPr>
            <a:normAutofit lnSpcReduction="10000"/>
          </a:bodyPr>
          <a:lstStyle/>
          <a:p>
            <a:pPr algn="just"/>
            <a:r>
              <a:rPr lang="en-US" sz="2200" dirty="0"/>
              <a:t>Each proposition is parsed in exactly one way; it has a unique parse tree.</a:t>
            </a:r>
          </a:p>
          <a:p>
            <a:pPr algn="just"/>
            <a:r>
              <a:rPr lang="en-US" sz="2200" dirty="0"/>
              <a:t>Properties of Proposition</a:t>
            </a:r>
          </a:p>
          <a:p>
            <a:pPr lvl="1" algn="just"/>
            <a:r>
              <a:rPr lang="en-US" sz="2000" dirty="0"/>
              <a:t>Each proposition has the same number of left and right parentheses.</a:t>
            </a:r>
          </a:p>
          <a:p>
            <a:pPr lvl="1" algn="just"/>
            <a:r>
              <a:rPr lang="en-US" sz="2000" dirty="0"/>
              <a:t>If u is a prefix of a proposition w , then u = ∈, or u =w or u is a sequence of </a:t>
            </a:r>
            <a:r>
              <a:rPr lang="en-US" sz="2200" dirty="0"/>
              <a:t>¬’s, or the number of left parentheses is more than the number of right parentheses in u.   </a:t>
            </a:r>
            <a:r>
              <a:rPr lang="en-US" sz="2000" dirty="0"/>
              <a:t> </a:t>
            </a:r>
          </a:p>
          <a:p>
            <a:pPr lvl="1" algn="just"/>
            <a:r>
              <a:rPr lang="en-US" sz="2000" dirty="0"/>
              <a:t>If u and w are propositions and u is a prefix of w, then u=w</a:t>
            </a:r>
            <a:endParaRPr lang="en-US" sz="1800" dirty="0"/>
          </a:p>
          <a:p>
            <a:pPr algn="just"/>
            <a:endParaRPr lang="en-US" sz="2200" dirty="0"/>
          </a:p>
        </p:txBody>
      </p:sp>
      <p:sp>
        <p:nvSpPr>
          <p:cNvPr id="4" name="Rectangle 3">
            <a:extLst>
              <a:ext uri="{FF2B5EF4-FFF2-40B4-BE49-F238E27FC236}">
                <a16:creationId xmlns:a16="http://schemas.microsoft.com/office/drawing/2014/main" id="{D99D50E2-771B-E04B-89A5-4AF15D10F85C}"/>
              </a:ext>
            </a:extLst>
          </p:cNvPr>
          <p:cNvSpPr/>
          <p:nvPr/>
        </p:nvSpPr>
        <p:spPr>
          <a:xfrm>
            <a:off x="3495840" y="5700805"/>
            <a:ext cx="5200320" cy="461665"/>
          </a:xfrm>
          <a:prstGeom prst="rect">
            <a:avLst/>
          </a:prstGeom>
          <a:solidFill>
            <a:schemeClr val="bg1"/>
          </a:solidFill>
        </p:spPr>
        <p:txBody>
          <a:bodyPr wrap="square">
            <a:spAutoFit/>
          </a:bodyPr>
          <a:lstStyle/>
          <a:p>
            <a:pPr>
              <a:spcAft>
                <a:spcPts val="0"/>
              </a:spcAft>
            </a:pP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24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24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518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E8A6-8F1E-E74D-9021-FC0AE5089D2B}"/>
              </a:ext>
            </a:extLst>
          </p:cNvPr>
          <p:cNvSpPr>
            <a:spLocks noGrp="1"/>
          </p:cNvSpPr>
          <p:nvPr>
            <p:ph type="title"/>
          </p:nvPr>
        </p:nvSpPr>
        <p:spPr/>
        <p:txBody>
          <a:bodyPr/>
          <a:lstStyle/>
          <a:p>
            <a:r>
              <a:rPr lang="en-US" dirty="0"/>
              <a:t>Sub-proposition</a:t>
            </a:r>
          </a:p>
        </p:txBody>
      </p:sp>
      <p:sp>
        <p:nvSpPr>
          <p:cNvPr id="3" name="Content Placeholder 2">
            <a:extLst>
              <a:ext uri="{FF2B5EF4-FFF2-40B4-BE49-F238E27FC236}">
                <a16:creationId xmlns:a16="http://schemas.microsoft.com/office/drawing/2014/main" id="{0FD3C50B-D726-9F48-8BC5-30B07BBAB269}"/>
              </a:ext>
            </a:extLst>
          </p:cNvPr>
          <p:cNvSpPr>
            <a:spLocks noGrp="1"/>
          </p:cNvSpPr>
          <p:nvPr>
            <p:ph idx="1"/>
          </p:nvPr>
        </p:nvSpPr>
        <p:spPr>
          <a:xfrm>
            <a:off x="459486" y="2780919"/>
            <a:ext cx="7729728" cy="3513374"/>
          </a:xfrm>
        </p:spPr>
        <p:txBody>
          <a:bodyPr>
            <a:normAutofit/>
          </a:bodyPr>
          <a:lstStyle/>
          <a:p>
            <a:pPr algn="just"/>
            <a:r>
              <a:rPr lang="en-US" sz="2200" dirty="0"/>
              <a:t>A sub-proposition of w, is a proposition corresponding to any subtree of the parse tree of w.</a:t>
            </a:r>
          </a:p>
          <a:p>
            <a:pPr algn="just"/>
            <a:r>
              <a:rPr lang="en-US" sz="2200" dirty="0"/>
              <a:t>Immediate sub-proposition of a proposition w is any proposition corresponding to a subtree of the parse tree T</a:t>
            </a:r>
            <a:r>
              <a:rPr lang="en-US" sz="2200" baseline="-25000" dirty="0"/>
              <a:t>w </a:t>
            </a:r>
            <a:r>
              <a:rPr lang="en-US" sz="2200" dirty="0"/>
              <a:t>of w whose depth is one less than T</a:t>
            </a:r>
            <a:r>
              <a:rPr lang="en-US" sz="2200" baseline="-25000" dirty="0"/>
              <a:t>w</a:t>
            </a:r>
            <a:r>
              <a:rPr lang="en-US" sz="2200" dirty="0"/>
              <a:t> </a:t>
            </a:r>
          </a:p>
          <a:p>
            <a:pPr marL="0" indent="0" algn="just">
              <a:buNone/>
            </a:pPr>
            <a:r>
              <a:rPr lang="en-US" sz="2200" dirty="0"/>
              <a:t>Subproposition  of ¬x is x</a:t>
            </a:r>
          </a:p>
          <a:p>
            <a:pPr marL="0" indent="0" algn="just">
              <a:buNone/>
            </a:pPr>
            <a:r>
              <a:rPr lang="en-US" sz="2200" dirty="0"/>
              <a:t>Subproposition of  (x ∧ y ),  (  x ∨ y  ),  (  x → y ) and  (x    y) are x and y </a:t>
            </a:r>
          </a:p>
        </p:txBody>
      </p:sp>
      <p:cxnSp>
        <p:nvCxnSpPr>
          <p:cNvPr id="4" name="Straight Arrow Connector 3">
            <a:extLst>
              <a:ext uri="{FF2B5EF4-FFF2-40B4-BE49-F238E27FC236}">
                <a16:creationId xmlns:a16="http://schemas.microsoft.com/office/drawing/2014/main" id="{B09556FF-59ED-B340-81B6-7DF82EF72F5C}"/>
              </a:ext>
            </a:extLst>
          </p:cNvPr>
          <p:cNvCxnSpPr/>
          <p:nvPr/>
        </p:nvCxnSpPr>
        <p:spPr>
          <a:xfrm>
            <a:off x="7172254" y="5432500"/>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09AD377-806E-104E-8994-281385C3E16C}"/>
              </a:ext>
            </a:extLst>
          </p:cNvPr>
          <p:cNvSpPr/>
          <p:nvPr/>
        </p:nvSpPr>
        <p:spPr>
          <a:xfrm>
            <a:off x="1416028" y="6074540"/>
            <a:ext cx="5200320" cy="461665"/>
          </a:xfrm>
          <a:prstGeom prst="rect">
            <a:avLst/>
          </a:prstGeom>
          <a:solidFill>
            <a:schemeClr val="bg1"/>
          </a:solidFill>
        </p:spPr>
        <p:txBody>
          <a:bodyPr wrap="square">
            <a:spAutoFit/>
          </a:bodyPr>
          <a:lstStyle/>
          <a:p>
            <a:pPr>
              <a:spcAft>
                <a:spcPts val="0"/>
              </a:spcAft>
            </a:pP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a:t>
            </a:r>
            <a:r>
              <a:rPr lang="en-GB" sz="24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GB" sz="2400" kern="12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
            </a:r>
            <a:r>
              <a:rPr lang="en-GB" sz="2400" kern="1200" baseline="-25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r>
              <a:rPr lang="en-GB"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D5F38D2E-E25F-DD46-A90A-206BFE62136D}"/>
              </a:ext>
            </a:extLst>
          </p:cNvPr>
          <p:cNvPicPr/>
          <p:nvPr/>
        </p:nvPicPr>
        <p:blipFill>
          <a:blip r:embed="rId2"/>
          <a:stretch>
            <a:fillRect/>
          </a:stretch>
        </p:blipFill>
        <p:spPr>
          <a:xfrm>
            <a:off x="8390966" y="3051231"/>
            <a:ext cx="3801034" cy="3243061"/>
          </a:xfrm>
          <a:prstGeom prst="rect">
            <a:avLst/>
          </a:prstGeom>
        </p:spPr>
      </p:pic>
    </p:spTree>
    <p:extLst>
      <p:ext uri="{BB962C8B-B14F-4D97-AF65-F5344CB8AC3E}">
        <p14:creationId xmlns:p14="http://schemas.microsoft.com/office/powerpoint/2010/main" val="241247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7F16-6000-BC43-A5C6-3B6CF81B017C}"/>
              </a:ext>
            </a:extLst>
          </p:cNvPr>
          <p:cNvSpPr>
            <a:spLocks noGrp="1"/>
          </p:cNvSpPr>
          <p:nvPr>
            <p:ph type="title"/>
          </p:nvPr>
        </p:nvSpPr>
        <p:spPr/>
        <p:txBody>
          <a:bodyPr/>
          <a:lstStyle/>
          <a:p>
            <a:r>
              <a:rPr lang="en-US" dirty="0"/>
              <a:t>Precedence rules</a:t>
            </a:r>
          </a:p>
        </p:txBody>
      </p:sp>
      <p:sp>
        <p:nvSpPr>
          <p:cNvPr id="3" name="Content Placeholder 2">
            <a:extLst>
              <a:ext uri="{FF2B5EF4-FFF2-40B4-BE49-F238E27FC236}">
                <a16:creationId xmlns:a16="http://schemas.microsoft.com/office/drawing/2014/main" id="{1E48A1D8-BA20-5A42-A5C9-6A47731154D6}"/>
              </a:ext>
            </a:extLst>
          </p:cNvPr>
          <p:cNvSpPr>
            <a:spLocks noGrp="1"/>
          </p:cNvSpPr>
          <p:nvPr>
            <p:ph idx="1"/>
          </p:nvPr>
        </p:nvSpPr>
        <p:spPr>
          <a:xfrm>
            <a:off x="2231136" y="2638043"/>
            <a:ext cx="8909304" cy="4095265"/>
          </a:xfrm>
        </p:spPr>
        <p:txBody>
          <a:bodyPr>
            <a:normAutofit/>
          </a:bodyPr>
          <a:lstStyle/>
          <a:p>
            <a:r>
              <a:rPr lang="en-US" sz="2200" dirty="0"/>
              <a:t>¬ has the highest precedence</a:t>
            </a:r>
          </a:p>
          <a:p>
            <a:r>
              <a:rPr lang="en-US" sz="2200" dirty="0"/>
              <a:t>∧ and ∨ have the next precedence, both being equal</a:t>
            </a:r>
          </a:p>
          <a:p>
            <a:r>
              <a:rPr lang="en-US" sz="2200" dirty="0"/>
              <a:t> → and      have the least precedence, both being equal</a:t>
            </a:r>
          </a:p>
          <a:p>
            <a:pPr marL="0" indent="0">
              <a:buNone/>
            </a:pPr>
            <a:r>
              <a:rPr lang="en-US" dirty="0"/>
              <a:t>((p ∨ (q ∧ s)) → (t    ¬p))              </a:t>
            </a:r>
            <a:r>
              <a:rPr lang="en-US" dirty="0">
                <a:solidFill>
                  <a:srgbClr val="002060"/>
                </a:solidFill>
              </a:rPr>
              <a:t>p ∨ (q ∧ s) → (t    ¬p)</a:t>
            </a:r>
            <a:r>
              <a:rPr lang="en-IN" dirty="0">
                <a:solidFill>
                  <a:srgbClr val="002060"/>
                </a:solidFill>
              </a:rPr>
              <a:t> </a:t>
            </a:r>
            <a:r>
              <a:rPr lang="en-IN" sz="2400" dirty="0">
                <a:solidFill>
                  <a:srgbClr val="002060"/>
                </a:solidFill>
              </a:rPr>
              <a:t> </a:t>
            </a:r>
            <a:endParaRPr lang="en-US" sz="2200" dirty="0">
              <a:solidFill>
                <a:srgbClr val="002060"/>
              </a:solidFill>
            </a:endParaRPr>
          </a:p>
          <a:p>
            <a:pPr marL="0" indent="0">
              <a:buNone/>
            </a:pPr>
            <a:r>
              <a:rPr lang="en-US" sz="2200" dirty="0"/>
              <a:t>Remove redundant parentheses without affecting the uniqueness of expression</a:t>
            </a:r>
          </a:p>
          <a:p>
            <a:pPr marL="0" indent="0">
              <a:buNone/>
            </a:pPr>
            <a:r>
              <a:rPr lang="en-IN" sz="2400" dirty="0"/>
              <a:t>(((¬𝑝) ∧ 𝑞) → (𝑝 ∧ (𝑞 ∨ (¬𝑟))))</a:t>
            </a:r>
          </a:p>
          <a:p>
            <a:pPr marL="0" indent="0">
              <a:buNone/>
            </a:pPr>
            <a:r>
              <a:rPr lang="en-IN" sz="2400" dirty="0"/>
              <a:t>((𝑎 ∨ 𝑏) ∧ (¬(𝑎 ∧ 𝑏)))</a:t>
            </a:r>
            <a:endParaRPr lang="en-US" sz="2200" dirty="0"/>
          </a:p>
        </p:txBody>
      </p:sp>
      <p:cxnSp>
        <p:nvCxnSpPr>
          <p:cNvPr id="4" name="Straight Arrow Connector 3">
            <a:extLst>
              <a:ext uri="{FF2B5EF4-FFF2-40B4-BE49-F238E27FC236}">
                <a16:creationId xmlns:a16="http://schemas.microsoft.com/office/drawing/2014/main" id="{68ED1B24-1843-3648-AAD3-4647947B4B67}"/>
              </a:ext>
            </a:extLst>
          </p:cNvPr>
          <p:cNvCxnSpPr/>
          <p:nvPr/>
        </p:nvCxnSpPr>
        <p:spPr>
          <a:xfrm>
            <a:off x="3489783" y="380521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0FAF4F-2AA5-ED45-8B51-44B495F22254}"/>
              </a:ext>
            </a:extLst>
          </p:cNvPr>
          <p:cNvCxnSpPr/>
          <p:nvPr/>
        </p:nvCxnSpPr>
        <p:spPr>
          <a:xfrm>
            <a:off x="4059982" y="430199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DE88D6-3A54-AC4C-957A-666C6B43E652}"/>
              </a:ext>
            </a:extLst>
          </p:cNvPr>
          <p:cNvCxnSpPr/>
          <p:nvPr/>
        </p:nvCxnSpPr>
        <p:spPr>
          <a:xfrm>
            <a:off x="7097902" y="430512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62AB778-7938-864F-86FC-879A56364B15}"/>
              </a:ext>
            </a:extLst>
          </p:cNvPr>
          <p:cNvSpPr/>
          <p:nvPr/>
        </p:nvSpPr>
        <p:spPr>
          <a:xfrm>
            <a:off x="6685787" y="5452724"/>
            <a:ext cx="3647152" cy="430887"/>
          </a:xfrm>
          <a:prstGeom prst="rect">
            <a:avLst/>
          </a:prstGeom>
          <a:solidFill>
            <a:schemeClr val="bg1"/>
          </a:solidFill>
        </p:spPr>
        <p:txBody>
          <a:bodyPr wrap="none">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200" dirty="0">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𝑝</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𝑞</a:t>
            </a:r>
            <a:r>
              <a:rPr lang="en-IN" sz="2200" dirty="0">
                <a:latin typeface="Courier New" panose="02070309020205020404" pitchFamily="49" charset="0"/>
                <a:ea typeface="Times New Roman" panose="02020603050405020304" pitchFamily="18" charset="0"/>
                <a:cs typeface="Times New Roman" panose="02020603050405020304" pitchFamily="18" charset="0"/>
              </a:rPr>
              <a:t> → </a:t>
            </a:r>
            <a:r>
              <a:rPr lang="en-IN" sz="2200" dirty="0">
                <a:latin typeface="Cambria Math" panose="02040503050406030204" pitchFamily="18" charset="0"/>
                <a:ea typeface="Times New Roman" panose="02020603050405020304" pitchFamily="18" charset="0"/>
                <a:cs typeface="Cambria Math" panose="02040503050406030204" pitchFamily="18" charset="0"/>
              </a:rPr>
              <a:t>𝑝</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solidFill>
                  <a:srgbClr val="92D05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𝑞</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𝑟</a:t>
            </a:r>
            <a:r>
              <a:rPr lang="en-IN" sz="2200" dirty="0">
                <a:solidFill>
                  <a:srgbClr val="92D050"/>
                </a:solidFill>
                <a:latin typeface="Courier New" panose="02070309020205020404" pitchFamily="49" charset="0"/>
                <a:ea typeface="Times New Roman" panose="02020603050405020304" pitchFamily="18" charset="0"/>
                <a:cs typeface="Times New Roman" panose="02020603050405020304" pitchFamily="18"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E81F374-F10C-1B49-A506-C6960FD99B17}"/>
              </a:ext>
            </a:extLst>
          </p:cNvPr>
          <p:cNvSpPr/>
          <p:nvPr/>
        </p:nvSpPr>
        <p:spPr>
          <a:xfrm>
            <a:off x="4012620" y="4878926"/>
            <a:ext cx="5346335" cy="430887"/>
          </a:xfrm>
          <a:prstGeom prst="rect">
            <a:avLst/>
          </a:prstGeom>
          <a:solidFill>
            <a:schemeClr val="bg1"/>
          </a:solidFill>
        </p:spPr>
        <p:txBody>
          <a:bodyPr wrap="none">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200" dirty="0">
                <a:latin typeface="Courier New" panose="02070309020205020404" pitchFamily="49" charset="0"/>
                <a:ea typeface="Times New Roman" panose="02020603050405020304" pitchFamily="18" charset="0"/>
                <a:cs typeface="Times New Roman" panose="02020603050405020304" pitchFamily="18" charset="0"/>
              </a:rPr>
              <a:t>(</a:t>
            </a:r>
            <a:r>
              <a:rPr lang="en-IN" sz="2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𝑝</a:t>
            </a:r>
            <a:r>
              <a:rPr lang="en-IN" sz="22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𝑞</a:t>
            </a:r>
            <a:r>
              <a:rPr lang="en-IN" sz="2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 </a:t>
            </a:r>
            <a:r>
              <a:rPr lang="en-IN" sz="22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𝑝</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solidFill>
                  <a:srgbClr val="92D05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𝑞</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 </a:t>
            </a:r>
            <a:r>
              <a:rPr lang="en-IN" sz="2200" dirty="0">
                <a:solidFill>
                  <a:srgbClr val="4472C4"/>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𝑟</a:t>
            </a:r>
            <a:r>
              <a:rPr lang="en-IN" sz="2200" dirty="0">
                <a:solidFill>
                  <a:srgbClr val="4472C4"/>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solidFill>
                  <a:srgbClr val="92D05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IN" sz="2200" dirty="0">
                <a:latin typeface="Courier New" panose="02070309020205020404" pitchFamily="49" charset="0"/>
                <a:ea typeface="Times New Roman" panose="02020603050405020304" pitchFamily="18" charset="0"/>
                <a:cs typeface="Times New Roman" panose="02020603050405020304" pitchFamily="18" charset="0"/>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522D2AB1-E5FA-0442-A642-0A7627347282}"/>
              </a:ext>
            </a:extLst>
          </p:cNvPr>
          <p:cNvSpPr/>
          <p:nvPr/>
        </p:nvSpPr>
        <p:spPr>
          <a:xfrm>
            <a:off x="4788770" y="6250766"/>
            <a:ext cx="3930884" cy="430887"/>
          </a:xfrm>
          <a:prstGeom prst="rect">
            <a:avLst/>
          </a:prstGeom>
          <a:solidFill>
            <a:schemeClr val="bg1"/>
          </a:solidFill>
        </p:spPr>
        <p:txBody>
          <a:bodyPr wrap="none">
            <a:spAutoFit/>
          </a:bodyPr>
          <a:lstStyle/>
          <a:p>
            <a:r>
              <a:rPr lang="en-IN" sz="2200" dirty="0">
                <a:solidFill>
                  <a:srgbClr val="C00000"/>
                </a:solidFill>
                <a:latin typeface="Courier New" panose="02070309020205020404" pitchFamily="49" charset="0"/>
                <a:ea typeface="Times New Roman" panose="02020603050405020304" pitchFamily="18" charset="0"/>
              </a:rPr>
              <a:t>(</a:t>
            </a:r>
            <a:r>
              <a:rPr lang="en-IN" sz="2200" dirty="0">
                <a:solidFill>
                  <a:srgbClr val="FF0000"/>
                </a:solidFill>
                <a:latin typeface="Courier New" panose="02070309020205020404" pitchFamily="49" charset="0"/>
                <a:ea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𝑎</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𝑏</a:t>
            </a:r>
            <a:r>
              <a:rPr lang="en-IN" sz="2200" dirty="0">
                <a:solidFill>
                  <a:srgbClr val="FF0000"/>
                </a:solidFill>
                <a:latin typeface="Courier New" panose="02070309020205020404" pitchFamily="49" charset="0"/>
                <a:ea typeface="Times New Roman" panose="02020603050405020304" pitchFamily="18" charset="0"/>
              </a:rPr>
              <a:t>)</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rPr>
              <a:t> </a:t>
            </a:r>
            <a:r>
              <a:rPr lang="en-IN" sz="2200" dirty="0">
                <a:solidFill>
                  <a:srgbClr val="7030A0"/>
                </a:solidFill>
                <a:latin typeface="Courier New" panose="02070309020205020404" pitchFamily="49" charset="0"/>
                <a:ea typeface="Times New Roman" panose="02020603050405020304" pitchFamily="18" charset="0"/>
              </a:rPr>
              <a:t>(</a:t>
            </a:r>
            <a:r>
              <a:rPr lang="en-IN" sz="2200" dirty="0">
                <a:latin typeface="Courier New" panose="02070309020205020404" pitchFamily="49" charset="0"/>
                <a:ea typeface="Times New Roman" panose="02020603050405020304" pitchFamily="18" charset="0"/>
              </a:rPr>
              <a:t>¬</a:t>
            </a:r>
            <a:r>
              <a:rPr lang="en-IN" sz="2200" dirty="0">
                <a:solidFill>
                  <a:srgbClr val="00B050"/>
                </a:solidFill>
                <a:latin typeface="Courier New" panose="02070309020205020404" pitchFamily="49" charset="0"/>
                <a:ea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𝑎</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𝑏</a:t>
            </a:r>
            <a:r>
              <a:rPr lang="en-IN" sz="2200" dirty="0">
                <a:solidFill>
                  <a:srgbClr val="00B050"/>
                </a:solidFill>
                <a:latin typeface="Courier New" panose="02070309020205020404" pitchFamily="49" charset="0"/>
                <a:ea typeface="Times New Roman" panose="02020603050405020304" pitchFamily="18" charset="0"/>
              </a:rPr>
              <a:t>)</a:t>
            </a:r>
            <a:r>
              <a:rPr lang="en-IN" sz="2200" dirty="0">
                <a:solidFill>
                  <a:srgbClr val="7030A0"/>
                </a:solidFill>
                <a:latin typeface="Courier New" panose="02070309020205020404" pitchFamily="49" charset="0"/>
                <a:ea typeface="Times New Roman" panose="02020603050405020304" pitchFamily="18" charset="0"/>
              </a:rPr>
              <a:t>)</a:t>
            </a:r>
            <a:r>
              <a:rPr lang="en-IN" sz="2200" dirty="0">
                <a:solidFill>
                  <a:srgbClr val="C00000"/>
                </a:solidFill>
                <a:latin typeface="Courier New" panose="02070309020205020404" pitchFamily="49" charset="0"/>
                <a:ea typeface="Times New Roman" panose="02020603050405020304" pitchFamily="18" charset="0"/>
              </a:rPr>
              <a:t>)</a:t>
            </a:r>
            <a:r>
              <a:rPr lang="en-IN" sz="2200" dirty="0"/>
              <a:t> </a:t>
            </a:r>
            <a:endParaRPr lang="en-US" sz="2200" dirty="0"/>
          </a:p>
        </p:txBody>
      </p:sp>
      <p:sp>
        <p:nvSpPr>
          <p:cNvPr id="8" name="Rectangle 7">
            <a:extLst>
              <a:ext uri="{FF2B5EF4-FFF2-40B4-BE49-F238E27FC236}">
                <a16:creationId xmlns:a16="http://schemas.microsoft.com/office/drawing/2014/main" id="{90C93826-7419-C244-A2DA-7B91F86F3008}"/>
              </a:ext>
            </a:extLst>
          </p:cNvPr>
          <p:cNvSpPr/>
          <p:nvPr/>
        </p:nvSpPr>
        <p:spPr>
          <a:xfrm>
            <a:off x="1509120" y="6319472"/>
            <a:ext cx="2911374" cy="430887"/>
          </a:xfrm>
          <a:prstGeom prst="rect">
            <a:avLst/>
          </a:prstGeom>
          <a:solidFill>
            <a:schemeClr val="bg1"/>
          </a:solidFill>
        </p:spPr>
        <p:txBody>
          <a:bodyPr wrap="none">
            <a:spAutoFit/>
          </a:bodyPr>
          <a:lstStyle/>
          <a:p>
            <a:r>
              <a:rPr lang="en-IN" sz="2200" dirty="0">
                <a:latin typeface="Cambria Math" panose="02040503050406030204" pitchFamily="18" charset="0"/>
                <a:ea typeface="Times New Roman" panose="02020603050405020304" pitchFamily="18" charset="0"/>
                <a:cs typeface="Cambria Math" panose="02040503050406030204" pitchFamily="18" charset="0"/>
              </a:rPr>
              <a:t>𝑎</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𝑏</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rPr>
              <a:t> ¬</a:t>
            </a:r>
            <a:r>
              <a:rPr lang="en-IN" sz="2200" dirty="0">
                <a:solidFill>
                  <a:srgbClr val="00B050"/>
                </a:solidFill>
                <a:latin typeface="Courier New" panose="02070309020205020404" pitchFamily="49" charset="0"/>
                <a:ea typeface="Times New Roman" panose="02020603050405020304" pitchFamily="18" charset="0"/>
              </a:rPr>
              <a:t>(</a:t>
            </a:r>
            <a:r>
              <a:rPr lang="en-IN" sz="2200" dirty="0">
                <a:latin typeface="Cambria Math" panose="02040503050406030204" pitchFamily="18" charset="0"/>
                <a:ea typeface="Times New Roman" panose="02020603050405020304" pitchFamily="18" charset="0"/>
                <a:cs typeface="Cambria Math" panose="02040503050406030204" pitchFamily="18" charset="0"/>
              </a:rPr>
              <a:t>𝑎</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a:t>
            </a:r>
            <a:r>
              <a:rPr lang="en-IN" sz="2200" dirty="0">
                <a:latin typeface="Courier New" panose="02070309020205020404" pitchFamily="49" charset="0"/>
                <a:ea typeface="Times New Roman" panose="02020603050405020304" pitchFamily="18" charset="0"/>
              </a:rPr>
              <a:t> </a:t>
            </a:r>
            <a:r>
              <a:rPr lang="en-IN" sz="2200" dirty="0">
                <a:latin typeface="Cambria Math" panose="02040503050406030204" pitchFamily="18" charset="0"/>
                <a:ea typeface="Times New Roman" panose="02020603050405020304" pitchFamily="18" charset="0"/>
                <a:cs typeface="Cambria Math" panose="02040503050406030204" pitchFamily="18" charset="0"/>
              </a:rPr>
              <a:t>𝑏</a:t>
            </a:r>
            <a:r>
              <a:rPr lang="en-IN" sz="2200" dirty="0">
                <a:solidFill>
                  <a:srgbClr val="00B050"/>
                </a:solidFill>
                <a:latin typeface="Courier New" panose="02070309020205020404" pitchFamily="49" charset="0"/>
                <a:ea typeface="Times New Roman" panose="02020603050405020304" pitchFamily="18" charset="0"/>
              </a:rPr>
              <a:t>)</a:t>
            </a:r>
            <a:r>
              <a:rPr lang="en-IN" sz="2200" dirty="0"/>
              <a:t> </a:t>
            </a:r>
            <a:endParaRPr lang="en-US" sz="2200" dirty="0"/>
          </a:p>
        </p:txBody>
      </p:sp>
    </p:spTree>
    <p:extLst>
      <p:ext uri="{BB962C8B-B14F-4D97-AF65-F5344CB8AC3E}">
        <p14:creationId xmlns:p14="http://schemas.microsoft.com/office/powerpoint/2010/main" val="80015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4D84-7AF5-B44E-AC7D-CE27903CC6F0}"/>
              </a:ext>
            </a:extLst>
          </p:cNvPr>
          <p:cNvSpPr>
            <a:spLocks noGrp="1"/>
          </p:cNvSpPr>
          <p:nvPr>
            <p:ph type="title"/>
          </p:nvPr>
        </p:nvSpPr>
        <p:spPr>
          <a:xfrm>
            <a:off x="2231136" y="1350287"/>
            <a:ext cx="7729728" cy="644768"/>
          </a:xfrm>
        </p:spPr>
        <p:txBody>
          <a:bodyPr>
            <a:normAutofit fontScale="90000"/>
          </a:bodyPr>
          <a:lstStyle/>
          <a:p>
            <a:r>
              <a:rPr lang="en-US" dirty="0"/>
              <a:t>Learning resources</a:t>
            </a:r>
          </a:p>
        </p:txBody>
      </p:sp>
      <p:sp>
        <p:nvSpPr>
          <p:cNvPr id="3" name="Content Placeholder 2">
            <a:extLst>
              <a:ext uri="{FF2B5EF4-FFF2-40B4-BE49-F238E27FC236}">
                <a16:creationId xmlns:a16="http://schemas.microsoft.com/office/drawing/2014/main" id="{2770DD02-9374-284A-836B-606BD337DDD2}"/>
              </a:ext>
            </a:extLst>
          </p:cNvPr>
          <p:cNvSpPr>
            <a:spLocks noGrp="1"/>
          </p:cNvSpPr>
          <p:nvPr>
            <p:ph idx="1"/>
          </p:nvPr>
        </p:nvSpPr>
        <p:spPr>
          <a:xfrm>
            <a:off x="2231136" y="2091780"/>
            <a:ext cx="7729728" cy="3453997"/>
          </a:xfrm>
        </p:spPr>
        <p:txBody>
          <a:bodyPr>
            <a:normAutofit/>
          </a:bodyPr>
          <a:lstStyle/>
          <a:p>
            <a:r>
              <a:rPr lang="en-IN" dirty="0" err="1">
                <a:solidFill>
                  <a:srgbClr val="07873E"/>
                </a:solidFill>
              </a:rPr>
              <a:t>Arindama</a:t>
            </a:r>
            <a:r>
              <a:rPr lang="en-IN" dirty="0">
                <a:solidFill>
                  <a:srgbClr val="07873E"/>
                </a:solidFill>
              </a:rPr>
              <a:t> Singh, "Logics for Computer Science", PHI Learning Private Ltd,2nd Edition, 2018</a:t>
            </a:r>
          </a:p>
          <a:p>
            <a:r>
              <a:rPr lang="en-IN" dirty="0" err="1">
                <a:solidFill>
                  <a:srgbClr val="7030A0"/>
                </a:solidFill>
              </a:rPr>
              <a:t>Huth</a:t>
            </a:r>
            <a:r>
              <a:rPr lang="en-IN" dirty="0">
                <a:solidFill>
                  <a:srgbClr val="7030A0"/>
                </a:solidFill>
              </a:rPr>
              <a:t> M and Ryan M ,” Logic in Computer Science : </a:t>
            </a:r>
            <a:r>
              <a:rPr lang="en-IN" dirty="0" err="1">
                <a:solidFill>
                  <a:srgbClr val="7030A0"/>
                </a:solidFill>
              </a:rPr>
              <a:t>Modeling</a:t>
            </a:r>
            <a:r>
              <a:rPr lang="en-IN" dirty="0">
                <a:solidFill>
                  <a:srgbClr val="7030A0"/>
                </a:solidFill>
              </a:rPr>
              <a:t> and Reasoning about systems”, Cambridge University Press, 2005</a:t>
            </a:r>
          </a:p>
          <a:p>
            <a:r>
              <a:rPr lang="en-IN" dirty="0" err="1">
                <a:solidFill>
                  <a:srgbClr val="C00000"/>
                </a:solidFill>
              </a:rPr>
              <a:t>Wasilewska</a:t>
            </a:r>
            <a:r>
              <a:rPr lang="en-IN" dirty="0">
                <a:solidFill>
                  <a:srgbClr val="C00000"/>
                </a:solidFill>
              </a:rPr>
              <a:t> &amp; </a:t>
            </a:r>
            <a:r>
              <a:rPr lang="en-IN" dirty="0" err="1">
                <a:solidFill>
                  <a:srgbClr val="C00000"/>
                </a:solidFill>
              </a:rPr>
              <a:t>Anita,"Logics</a:t>
            </a:r>
            <a:r>
              <a:rPr lang="en-IN" dirty="0">
                <a:solidFill>
                  <a:srgbClr val="C00000"/>
                </a:solidFill>
              </a:rPr>
              <a:t> for computer science: classical and non-</a:t>
            </a:r>
            <a:r>
              <a:rPr lang="en-IN" dirty="0" err="1">
                <a:solidFill>
                  <a:srgbClr val="C00000"/>
                </a:solidFill>
              </a:rPr>
              <a:t>classical",Springer</a:t>
            </a:r>
            <a:r>
              <a:rPr lang="en-IN" dirty="0">
                <a:solidFill>
                  <a:srgbClr val="C00000"/>
                </a:solidFill>
              </a:rPr>
              <a:t> ,2018</a:t>
            </a:r>
          </a:p>
          <a:p>
            <a:r>
              <a:rPr lang="en-IN" dirty="0">
                <a:solidFill>
                  <a:srgbClr val="C00000"/>
                </a:solidFill>
              </a:rPr>
              <a:t>Dana Richards &amp; Henry </a:t>
            </a:r>
            <a:r>
              <a:rPr lang="en-IN" dirty="0" err="1">
                <a:solidFill>
                  <a:srgbClr val="C00000"/>
                </a:solidFill>
              </a:rPr>
              <a:t>Hamburger,"Logic</a:t>
            </a:r>
            <a:r>
              <a:rPr lang="en-IN" dirty="0">
                <a:solidFill>
                  <a:srgbClr val="C00000"/>
                </a:solidFill>
              </a:rPr>
              <a:t> And Language Models For Computer </a:t>
            </a:r>
            <a:r>
              <a:rPr lang="en-IN" dirty="0" err="1">
                <a:solidFill>
                  <a:srgbClr val="C00000"/>
                </a:solidFill>
              </a:rPr>
              <a:t>Science",Third</a:t>
            </a:r>
            <a:r>
              <a:rPr lang="en-IN" dirty="0">
                <a:solidFill>
                  <a:srgbClr val="C00000"/>
                </a:solidFill>
              </a:rPr>
              <a:t> </a:t>
            </a:r>
            <a:r>
              <a:rPr lang="en-IN" dirty="0" err="1">
                <a:solidFill>
                  <a:srgbClr val="C00000"/>
                </a:solidFill>
              </a:rPr>
              <a:t>Edition,World</a:t>
            </a:r>
            <a:r>
              <a:rPr lang="en-IN" dirty="0">
                <a:solidFill>
                  <a:srgbClr val="C00000"/>
                </a:solidFill>
              </a:rPr>
              <a:t> Scientific Publishing Co. </a:t>
            </a:r>
            <a:r>
              <a:rPr lang="en-IN" dirty="0" err="1">
                <a:solidFill>
                  <a:srgbClr val="C00000"/>
                </a:solidFill>
              </a:rPr>
              <a:t>Pte.</a:t>
            </a:r>
            <a:r>
              <a:rPr lang="en-IN" dirty="0">
                <a:solidFill>
                  <a:srgbClr val="C00000"/>
                </a:solidFill>
              </a:rPr>
              <a:t> Ltd,2018.</a:t>
            </a:r>
          </a:p>
          <a:p>
            <a:r>
              <a:rPr lang="en-IN" dirty="0">
                <a:solidFill>
                  <a:srgbClr val="C00000"/>
                </a:solidFill>
              </a:rPr>
              <a:t>https://</a:t>
            </a:r>
            <a:r>
              <a:rPr lang="en-IN" dirty="0" err="1">
                <a:solidFill>
                  <a:srgbClr val="C00000"/>
                </a:solidFill>
              </a:rPr>
              <a:t>www.cs.cornell.edu</a:t>
            </a:r>
            <a:r>
              <a:rPr lang="en-IN" dirty="0">
                <a:solidFill>
                  <a:srgbClr val="C00000"/>
                </a:solidFill>
              </a:rPr>
              <a:t>/courses/cs3110/2012sp/lectures/lec15-logic-contd/lec15.html</a:t>
            </a:r>
          </a:p>
        </p:txBody>
      </p:sp>
    </p:spTree>
    <p:extLst>
      <p:ext uri="{BB962C8B-B14F-4D97-AF65-F5344CB8AC3E}">
        <p14:creationId xmlns:p14="http://schemas.microsoft.com/office/powerpoint/2010/main" val="2121963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A36669-226C-F34E-BBC5-97C586C37629}"/>
              </a:ext>
            </a:extLst>
          </p:cNvPr>
          <p:cNvSpPr/>
          <p:nvPr/>
        </p:nvSpPr>
        <p:spPr>
          <a:xfrm>
            <a:off x="6096000" y="6043169"/>
            <a:ext cx="4421403" cy="400110"/>
          </a:xfrm>
          <a:prstGeom prst="rect">
            <a:avLst/>
          </a:prstGeom>
          <a:solidFill>
            <a:schemeClr val="bg1"/>
          </a:solidFill>
        </p:spPr>
        <p:txBody>
          <a:bodyPr wrap="none">
            <a:spAutoFit/>
          </a:bodyPr>
          <a:lstStyle/>
          <a:p>
            <a:pPr marL="228600" lvl="1" indent="0">
              <a:buNone/>
            </a:pPr>
            <a:r>
              <a:rPr lang="en-IN" sz="2000" dirty="0"/>
              <a:t>((p ∨ (¬q    (r ∧ p)))    ((p ∨ p )→ ¬q))</a:t>
            </a:r>
          </a:p>
        </p:txBody>
      </p:sp>
      <p:sp>
        <p:nvSpPr>
          <p:cNvPr id="2" name="Title 1">
            <a:extLst>
              <a:ext uri="{FF2B5EF4-FFF2-40B4-BE49-F238E27FC236}">
                <a16:creationId xmlns:a16="http://schemas.microsoft.com/office/drawing/2014/main" id="{1BF87F16-6000-BC43-A5C6-3B6CF81B017C}"/>
              </a:ext>
            </a:extLst>
          </p:cNvPr>
          <p:cNvSpPr>
            <a:spLocks noGrp="1"/>
          </p:cNvSpPr>
          <p:nvPr>
            <p:ph type="title"/>
          </p:nvPr>
        </p:nvSpPr>
        <p:spPr/>
        <p:txBody>
          <a:bodyPr/>
          <a:lstStyle/>
          <a:p>
            <a:r>
              <a:rPr lang="en-US" dirty="0"/>
              <a:t>Precedence rules</a:t>
            </a:r>
          </a:p>
        </p:txBody>
      </p:sp>
      <p:sp>
        <p:nvSpPr>
          <p:cNvPr id="3" name="Content Placeholder 2">
            <a:extLst>
              <a:ext uri="{FF2B5EF4-FFF2-40B4-BE49-F238E27FC236}">
                <a16:creationId xmlns:a16="http://schemas.microsoft.com/office/drawing/2014/main" id="{1E48A1D8-BA20-5A42-A5C9-6A47731154D6}"/>
              </a:ext>
            </a:extLst>
          </p:cNvPr>
          <p:cNvSpPr>
            <a:spLocks noGrp="1"/>
          </p:cNvSpPr>
          <p:nvPr>
            <p:ph idx="1"/>
          </p:nvPr>
        </p:nvSpPr>
        <p:spPr>
          <a:xfrm>
            <a:off x="2231136" y="2638043"/>
            <a:ext cx="7729728" cy="4095265"/>
          </a:xfrm>
        </p:spPr>
        <p:txBody>
          <a:bodyPr>
            <a:normAutofit/>
          </a:bodyPr>
          <a:lstStyle/>
          <a:p>
            <a:r>
              <a:rPr lang="en-US" sz="2200" dirty="0"/>
              <a:t>¬ has the highest precedence</a:t>
            </a:r>
          </a:p>
          <a:p>
            <a:r>
              <a:rPr lang="en-US" sz="2200" dirty="0"/>
              <a:t>∧ and ∨ have the next precedence, both being equal</a:t>
            </a:r>
          </a:p>
          <a:p>
            <a:r>
              <a:rPr lang="en-US" sz="2200" dirty="0"/>
              <a:t> → and      have the least precedence, both being equal</a:t>
            </a:r>
          </a:p>
          <a:p>
            <a:pPr marL="0" indent="0">
              <a:buNone/>
            </a:pPr>
            <a:r>
              <a:rPr lang="en-US" dirty="0"/>
              <a:t>((p ∨ (q ∧ s)) → (t    ¬p))              </a:t>
            </a:r>
            <a:r>
              <a:rPr lang="en-US" dirty="0">
                <a:solidFill>
                  <a:srgbClr val="002060"/>
                </a:solidFill>
              </a:rPr>
              <a:t>p ∨ (q ∧ s) → (t    ¬p)</a:t>
            </a:r>
            <a:r>
              <a:rPr lang="en-IN" dirty="0">
                <a:solidFill>
                  <a:srgbClr val="002060"/>
                </a:solidFill>
              </a:rPr>
              <a:t> </a:t>
            </a:r>
            <a:r>
              <a:rPr lang="en-IN" sz="2400" dirty="0">
                <a:solidFill>
                  <a:srgbClr val="002060"/>
                </a:solidFill>
              </a:rPr>
              <a:t> </a:t>
            </a:r>
            <a:endParaRPr lang="en-US" sz="2200" dirty="0">
              <a:solidFill>
                <a:srgbClr val="002060"/>
              </a:solidFill>
            </a:endParaRPr>
          </a:p>
          <a:p>
            <a:pPr marL="0" indent="0">
              <a:buNone/>
            </a:pPr>
            <a:r>
              <a:rPr lang="en-US" sz="2200" dirty="0"/>
              <a:t>Insert parentheses in appropriate places to make it PROP</a:t>
            </a:r>
          </a:p>
          <a:p>
            <a:pPr marL="228600" lvl="1" indent="0">
              <a:buNone/>
            </a:pPr>
            <a:r>
              <a:rPr lang="en-IN" sz="2000" dirty="0"/>
              <a:t>(p → q) ∧ ¬(r ∨ q    p)    (¬p ∨ q → r)</a:t>
            </a:r>
          </a:p>
          <a:p>
            <a:pPr marL="228600" lvl="1" indent="0">
              <a:buNone/>
            </a:pPr>
            <a:r>
              <a:rPr lang="en-IN" sz="2000" dirty="0"/>
              <a:t>(p → q)    (r → t ∨ p) ∧ (p ∨ q → ¬p ∧ t)</a:t>
            </a:r>
          </a:p>
          <a:p>
            <a:pPr marL="228600" lvl="1" indent="0">
              <a:buNone/>
            </a:pPr>
            <a:r>
              <a:rPr lang="en-IN" sz="2000" dirty="0"/>
              <a:t>p ∨ (¬q    r ∧ p)    (p ∨ p → ¬q)</a:t>
            </a:r>
          </a:p>
        </p:txBody>
      </p:sp>
      <p:cxnSp>
        <p:nvCxnSpPr>
          <p:cNvPr id="4" name="Straight Arrow Connector 3">
            <a:extLst>
              <a:ext uri="{FF2B5EF4-FFF2-40B4-BE49-F238E27FC236}">
                <a16:creationId xmlns:a16="http://schemas.microsoft.com/office/drawing/2014/main" id="{68ED1B24-1843-3648-AAD3-4647947B4B67}"/>
              </a:ext>
            </a:extLst>
          </p:cNvPr>
          <p:cNvCxnSpPr/>
          <p:nvPr/>
        </p:nvCxnSpPr>
        <p:spPr>
          <a:xfrm>
            <a:off x="3489783" y="380521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FF70D35-561A-A342-917C-3B11ED6361D3}"/>
              </a:ext>
            </a:extLst>
          </p:cNvPr>
          <p:cNvCxnSpPr/>
          <p:nvPr/>
        </p:nvCxnSpPr>
        <p:spPr>
          <a:xfrm>
            <a:off x="4416195" y="5192646"/>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888C76-0E71-0548-82C1-BCE5EE2CCA1B}"/>
              </a:ext>
            </a:extLst>
          </p:cNvPr>
          <p:cNvCxnSpPr/>
          <p:nvPr/>
        </p:nvCxnSpPr>
        <p:spPr>
          <a:xfrm>
            <a:off x="4899493" y="5192646"/>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2278863-1BEF-4D4C-8ADB-250EF49BF055}"/>
              </a:ext>
            </a:extLst>
          </p:cNvPr>
          <p:cNvCxnSpPr/>
          <p:nvPr/>
        </p:nvCxnSpPr>
        <p:spPr>
          <a:xfrm>
            <a:off x="3312118" y="6048786"/>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F145EB-1C54-C24A-B9DA-51C625CEA279}"/>
              </a:ext>
            </a:extLst>
          </p:cNvPr>
          <p:cNvCxnSpPr/>
          <p:nvPr/>
        </p:nvCxnSpPr>
        <p:spPr>
          <a:xfrm>
            <a:off x="3361181" y="558453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72D5710-C304-5C41-828B-CA5362A375C3}"/>
              </a:ext>
            </a:extLst>
          </p:cNvPr>
          <p:cNvCxnSpPr/>
          <p:nvPr/>
        </p:nvCxnSpPr>
        <p:spPr>
          <a:xfrm>
            <a:off x="4206028" y="6043169"/>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0FAF4F-2AA5-ED45-8B51-44B495F22254}"/>
              </a:ext>
            </a:extLst>
          </p:cNvPr>
          <p:cNvCxnSpPr/>
          <p:nvPr/>
        </p:nvCxnSpPr>
        <p:spPr>
          <a:xfrm>
            <a:off x="4059982" y="430199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DE88D6-3A54-AC4C-957A-666C6B43E652}"/>
              </a:ext>
            </a:extLst>
          </p:cNvPr>
          <p:cNvCxnSpPr/>
          <p:nvPr/>
        </p:nvCxnSpPr>
        <p:spPr>
          <a:xfrm>
            <a:off x="7097902" y="430512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518D46-4D2E-C245-BA55-2D77D221D48D}"/>
              </a:ext>
            </a:extLst>
          </p:cNvPr>
          <p:cNvCxnSpPr/>
          <p:nvPr/>
        </p:nvCxnSpPr>
        <p:spPr>
          <a:xfrm>
            <a:off x="8491612" y="6256129"/>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93C9A7-A198-C44F-A0C8-3F2835489B4D}"/>
              </a:ext>
            </a:extLst>
          </p:cNvPr>
          <p:cNvSpPr/>
          <p:nvPr/>
        </p:nvSpPr>
        <p:spPr>
          <a:xfrm>
            <a:off x="6277018" y="4562668"/>
            <a:ext cx="5086649" cy="400110"/>
          </a:xfrm>
          <a:prstGeom prst="rect">
            <a:avLst/>
          </a:prstGeom>
          <a:solidFill>
            <a:schemeClr val="bg1"/>
          </a:solidFill>
        </p:spPr>
        <p:txBody>
          <a:bodyPr wrap="none">
            <a:spAutoFit/>
          </a:bodyPr>
          <a:lstStyle/>
          <a:p>
            <a:pPr marL="228600" lvl="1" indent="0">
              <a:buNone/>
            </a:pPr>
            <a:r>
              <a:rPr lang="en-IN" sz="2000" dirty="0"/>
              <a:t>(((p → q) ∧ ¬((r ∨ q)    p))    ((¬p ∨ q )→ r))</a:t>
            </a:r>
          </a:p>
        </p:txBody>
      </p:sp>
      <p:cxnSp>
        <p:nvCxnSpPr>
          <p:cNvPr id="19" name="Straight Arrow Connector 18">
            <a:extLst>
              <a:ext uri="{FF2B5EF4-FFF2-40B4-BE49-F238E27FC236}">
                <a16:creationId xmlns:a16="http://schemas.microsoft.com/office/drawing/2014/main" id="{CC1802B8-81BD-E345-8AE8-70F83FEE9A5A}"/>
              </a:ext>
            </a:extLst>
          </p:cNvPr>
          <p:cNvCxnSpPr/>
          <p:nvPr/>
        </p:nvCxnSpPr>
        <p:spPr>
          <a:xfrm>
            <a:off x="8775582" y="478647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BD4E21-C69A-3C43-A35F-82E5BEC7731D}"/>
              </a:ext>
            </a:extLst>
          </p:cNvPr>
          <p:cNvCxnSpPr/>
          <p:nvPr/>
        </p:nvCxnSpPr>
        <p:spPr>
          <a:xfrm>
            <a:off x="9365141" y="478647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7C385E5-0FF2-B443-B9AF-CA733E689946}"/>
              </a:ext>
            </a:extLst>
          </p:cNvPr>
          <p:cNvSpPr/>
          <p:nvPr/>
        </p:nvSpPr>
        <p:spPr>
          <a:xfrm>
            <a:off x="6041315" y="5177785"/>
            <a:ext cx="5439310" cy="400110"/>
          </a:xfrm>
          <a:prstGeom prst="rect">
            <a:avLst/>
          </a:prstGeom>
          <a:solidFill>
            <a:schemeClr val="bg1"/>
          </a:solidFill>
        </p:spPr>
        <p:txBody>
          <a:bodyPr wrap="none">
            <a:spAutoFit/>
          </a:bodyPr>
          <a:lstStyle/>
          <a:p>
            <a:pPr marL="228600" lvl="1" indent="0">
              <a:buNone/>
            </a:pPr>
            <a:r>
              <a:rPr lang="en-IN" sz="2000" dirty="0"/>
              <a:t>((p → q)    ((r →(t ∨ p)) ∧ ((p ∨ q)→ (¬p ∧ t))))</a:t>
            </a:r>
          </a:p>
        </p:txBody>
      </p:sp>
      <p:cxnSp>
        <p:nvCxnSpPr>
          <p:cNvPr id="18" name="Straight Arrow Connector 17">
            <a:extLst>
              <a:ext uri="{FF2B5EF4-FFF2-40B4-BE49-F238E27FC236}">
                <a16:creationId xmlns:a16="http://schemas.microsoft.com/office/drawing/2014/main" id="{7CD8EF2D-B210-D849-81CD-4646EB58C345}"/>
              </a:ext>
            </a:extLst>
          </p:cNvPr>
          <p:cNvCxnSpPr>
            <a:cxnSpLocks/>
          </p:cNvCxnSpPr>
          <p:nvPr/>
        </p:nvCxnSpPr>
        <p:spPr>
          <a:xfrm>
            <a:off x="7290997" y="5377840"/>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D7AF4A-7684-BC42-A12A-01AFEE486A7E}"/>
              </a:ext>
            </a:extLst>
          </p:cNvPr>
          <p:cNvCxnSpPr>
            <a:cxnSpLocks/>
          </p:cNvCxnSpPr>
          <p:nvPr/>
        </p:nvCxnSpPr>
        <p:spPr>
          <a:xfrm>
            <a:off x="7351956" y="6256129"/>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8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BA19-5443-9F4F-9CE8-77EAAB4C9FB0}"/>
              </a:ext>
            </a:extLst>
          </p:cNvPr>
          <p:cNvSpPr>
            <a:spLocks noGrp="1"/>
          </p:cNvSpPr>
          <p:nvPr>
            <p:ph type="title"/>
          </p:nvPr>
        </p:nvSpPr>
        <p:spPr/>
        <p:txBody>
          <a:bodyPr/>
          <a:lstStyle/>
          <a:p>
            <a:r>
              <a:rPr lang="en-US" dirty="0"/>
              <a:t>Truth tables for connectors</a:t>
            </a:r>
          </a:p>
        </p:txBody>
      </p:sp>
      <p:graphicFrame>
        <p:nvGraphicFramePr>
          <p:cNvPr id="5" name="Table 4">
            <a:extLst>
              <a:ext uri="{FF2B5EF4-FFF2-40B4-BE49-F238E27FC236}">
                <a16:creationId xmlns:a16="http://schemas.microsoft.com/office/drawing/2014/main" id="{CF41A619-6A9B-F64E-A4EB-F64DC310B5C6}"/>
              </a:ext>
            </a:extLst>
          </p:cNvPr>
          <p:cNvGraphicFramePr>
            <a:graphicFrameLocks noGrp="1"/>
          </p:cNvGraphicFramePr>
          <p:nvPr/>
        </p:nvGraphicFramePr>
        <p:xfrm>
          <a:off x="557213" y="3045354"/>
          <a:ext cx="2714628" cy="1849120"/>
        </p:xfrm>
        <a:graphic>
          <a:graphicData uri="http://schemas.openxmlformats.org/drawingml/2006/table">
            <a:tbl>
              <a:tblPr firstRow="1" bandRow="1">
                <a:tableStyleId>{5C22544A-7EE6-4342-B048-85BDC9FD1C3A}</a:tableStyleId>
              </a:tblPr>
              <a:tblGrid>
                <a:gridCol w="904876">
                  <a:extLst>
                    <a:ext uri="{9D8B030D-6E8A-4147-A177-3AD203B41FA5}">
                      <a16:colId xmlns:a16="http://schemas.microsoft.com/office/drawing/2014/main" val="2813902620"/>
                    </a:ext>
                  </a:extLst>
                </a:gridCol>
                <a:gridCol w="904876">
                  <a:extLst>
                    <a:ext uri="{9D8B030D-6E8A-4147-A177-3AD203B41FA5}">
                      <a16:colId xmlns:a16="http://schemas.microsoft.com/office/drawing/2014/main" val="781766325"/>
                    </a:ext>
                  </a:extLst>
                </a:gridCol>
                <a:gridCol w="904876">
                  <a:extLst>
                    <a:ext uri="{9D8B030D-6E8A-4147-A177-3AD203B41FA5}">
                      <a16:colId xmlns:a16="http://schemas.microsoft.com/office/drawing/2014/main" val="2200712116"/>
                    </a:ext>
                  </a:extLst>
                </a:gridCol>
              </a:tblGrid>
              <a:tr h="0">
                <a:tc>
                  <a:txBody>
                    <a:bodyPr/>
                    <a:lstStyle/>
                    <a:p>
                      <a:r>
                        <a:rPr lang="en-US" dirty="0"/>
                        <a:t>p</a:t>
                      </a:r>
                    </a:p>
                  </a:txBody>
                  <a:tcPr/>
                </a:tc>
                <a:tc>
                  <a:txBody>
                    <a:bodyPr/>
                    <a:lstStyle/>
                    <a:p>
                      <a:r>
                        <a:rPr lang="en-US" dirty="0"/>
                        <a:t>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effectLst/>
                        </a:rPr>
                        <a:t>∧ </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4251410671"/>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942883017"/>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33053586"/>
                  </a:ext>
                </a:extLst>
              </a:tr>
              <a:tr h="370840">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379922529"/>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495625205"/>
                  </a:ext>
                </a:extLst>
              </a:tr>
            </a:tbl>
          </a:graphicData>
        </a:graphic>
      </p:graphicFrame>
      <p:graphicFrame>
        <p:nvGraphicFramePr>
          <p:cNvPr id="9" name="Table 8">
            <a:extLst>
              <a:ext uri="{FF2B5EF4-FFF2-40B4-BE49-F238E27FC236}">
                <a16:creationId xmlns:a16="http://schemas.microsoft.com/office/drawing/2014/main" id="{B9992434-F5D8-484D-BF78-6C10AD9179AA}"/>
              </a:ext>
            </a:extLst>
          </p:cNvPr>
          <p:cNvGraphicFramePr>
            <a:graphicFrameLocks noGrp="1"/>
          </p:cNvGraphicFramePr>
          <p:nvPr/>
        </p:nvGraphicFramePr>
        <p:xfrm>
          <a:off x="3824288" y="2880074"/>
          <a:ext cx="2714628" cy="1849120"/>
        </p:xfrm>
        <a:graphic>
          <a:graphicData uri="http://schemas.openxmlformats.org/drawingml/2006/table">
            <a:tbl>
              <a:tblPr firstRow="1" bandRow="1">
                <a:tableStyleId>{5C22544A-7EE6-4342-B048-85BDC9FD1C3A}</a:tableStyleId>
              </a:tblPr>
              <a:tblGrid>
                <a:gridCol w="904876">
                  <a:extLst>
                    <a:ext uri="{9D8B030D-6E8A-4147-A177-3AD203B41FA5}">
                      <a16:colId xmlns:a16="http://schemas.microsoft.com/office/drawing/2014/main" val="2813902620"/>
                    </a:ext>
                  </a:extLst>
                </a:gridCol>
                <a:gridCol w="904876">
                  <a:extLst>
                    <a:ext uri="{9D8B030D-6E8A-4147-A177-3AD203B41FA5}">
                      <a16:colId xmlns:a16="http://schemas.microsoft.com/office/drawing/2014/main" val="781766325"/>
                    </a:ext>
                  </a:extLst>
                </a:gridCol>
                <a:gridCol w="904876">
                  <a:extLst>
                    <a:ext uri="{9D8B030D-6E8A-4147-A177-3AD203B41FA5}">
                      <a16:colId xmlns:a16="http://schemas.microsoft.com/office/drawing/2014/main" val="2200712116"/>
                    </a:ext>
                  </a:extLst>
                </a:gridCol>
              </a:tblGrid>
              <a:tr h="0">
                <a:tc>
                  <a:txBody>
                    <a:bodyPr/>
                    <a:lstStyle/>
                    <a:p>
                      <a:r>
                        <a:rPr lang="en-US" dirty="0"/>
                        <a:t>p</a:t>
                      </a:r>
                    </a:p>
                  </a:txBody>
                  <a:tcPr/>
                </a:tc>
                <a:tc>
                  <a:txBody>
                    <a:bodyPr/>
                    <a:lstStyle/>
                    <a:p>
                      <a:r>
                        <a:rPr lang="en-US" dirty="0"/>
                        <a:t>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effectLst/>
                        </a:rPr>
                        <a:t>∨ </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4251410671"/>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942883017"/>
                  </a:ext>
                </a:extLst>
              </a:tr>
              <a:tr h="370840">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033053586"/>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379922529"/>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495625205"/>
                  </a:ext>
                </a:extLst>
              </a:tr>
            </a:tbl>
          </a:graphicData>
        </a:graphic>
      </p:graphicFrame>
      <p:graphicFrame>
        <p:nvGraphicFramePr>
          <p:cNvPr id="10" name="Table 9">
            <a:extLst>
              <a:ext uri="{FF2B5EF4-FFF2-40B4-BE49-F238E27FC236}">
                <a16:creationId xmlns:a16="http://schemas.microsoft.com/office/drawing/2014/main" id="{4A45AD71-0EF7-454C-B594-CAF3BB029F04}"/>
              </a:ext>
            </a:extLst>
          </p:cNvPr>
          <p:cNvGraphicFramePr>
            <a:graphicFrameLocks noGrp="1"/>
          </p:cNvGraphicFramePr>
          <p:nvPr/>
        </p:nvGraphicFramePr>
        <p:xfrm>
          <a:off x="7091363" y="3045354"/>
          <a:ext cx="2714628" cy="1849120"/>
        </p:xfrm>
        <a:graphic>
          <a:graphicData uri="http://schemas.openxmlformats.org/drawingml/2006/table">
            <a:tbl>
              <a:tblPr firstRow="1" bandRow="1">
                <a:tableStyleId>{5C22544A-7EE6-4342-B048-85BDC9FD1C3A}</a:tableStyleId>
              </a:tblPr>
              <a:tblGrid>
                <a:gridCol w="904876">
                  <a:extLst>
                    <a:ext uri="{9D8B030D-6E8A-4147-A177-3AD203B41FA5}">
                      <a16:colId xmlns:a16="http://schemas.microsoft.com/office/drawing/2014/main" val="2813902620"/>
                    </a:ext>
                  </a:extLst>
                </a:gridCol>
                <a:gridCol w="904876">
                  <a:extLst>
                    <a:ext uri="{9D8B030D-6E8A-4147-A177-3AD203B41FA5}">
                      <a16:colId xmlns:a16="http://schemas.microsoft.com/office/drawing/2014/main" val="781766325"/>
                    </a:ext>
                  </a:extLst>
                </a:gridCol>
                <a:gridCol w="904876">
                  <a:extLst>
                    <a:ext uri="{9D8B030D-6E8A-4147-A177-3AD203B41FA5}">
                      <a16:colId xmlns:a16="http://schemas.microsoft.com/office/drawing/2014/main" val="2200712116"/>
                    </a:ext>
                  </a:extLst>
                </a:gridCol>
              </a:tblGrid>
              <a:tr h="0">
                <a:tc>
                  <a:txBody>
                    <a:bodyPr/>
                    <a:lstStyle/>
                    <a:p>
                      <a:r>
                        <a:rPr lang="en-US" dirty="0"/>
                        <a:t>p</a:t>
                      </a:r>
                    </a:p>
                  </a:txBody>
                  <a:tcPr/>
                </a:tc>
                <a:tc>
                  <a:txBody>
                    <a:bodyPr/>
                    <a:lstStyle/>
                    <a:p>
                      <a:r>
                        <a:rPr lang="en-US" dirty="0"/>
                        <a:t>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effectLst/>
                          <a:sym typeface="Symbol" pitchFamily="2" charset="2"/>
                        </a:rPr>
                        <a:t></a:t>
                      </a:r>
                      <a:r>
                        <a:rPr lang="en-IN" sz="1800" dirty="0">
                          <a:effectLst/>
                        </a:rPr>
                        <a:t> </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4251410671"/>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942883017"/>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33053586"/>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379922529"/>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495625205"/>
                  </a:ext>
                </a:extLst>
              </a:tr>
            </a:tbl>
          </a:graphicData>
        </a:graphic>
      </p:graphicFrame>
      <p:graphicFrame>
        <p:nvGraphicFramePr>
          <p:cNvPr id="11" name="Table 10">
            <a:extLst>
              <a:ext uri="{FF2B5EF4-FFF2-40B4-BE49-F238E27FC236}">
                <a16:creationId xmlns:a16="http://schemas.microsoft.com/office/drawing/2014/main" id="{9D81B5FC-4F5A-7042-9680-F84FC1435E57}"/>
              </a:ext>
            </a:extLst>
          </p:cNvPr>
          <p:cNvGraphicFramePr>
            <a:graphicFrameLocks noGrp="1"/>
          </p:cNvGraphicFramePr>
          <p:nvPr/>
        </p:nvGraphicFramePr>
        <p:xfrm>
          <a:off x="3824288" y="4908864"/>
          <a:ext cx="2714628" cy="1849120"/>
        </p:xfrm>
        <a:graphic>
          <a:graphicData uri="http://schemas.openxmlformats.org/drawingml/2006/table">
            <a:tbl>
              <a:tblPr firstRow="1" bandRow="1">
                <a:tableStyleId>{5C22544A-7EE6-4342-B048-85BDC9FD1C3A}</a:tableStyleId>
              </a:tblPr>
              <a:tblGrid>
                <a:gridCol w="904876">
                  <a:extLst>
                    <a:ext uri="{9D8B030D-6E8A-4147-A177-3AD203B41FA5}">
                      <a16:colId xmlns:a16="http://schemas.microsoft.com/office/drawing/2014/main" val="2813902620"/>
                    </a:ext>
                  </a:extLst>
                </a:gridCol>
                <a:gridCol w="904876">
                  <a:extLst>
                    <a:ext uri="{9D8B030D-6E8A-4147-A177-3AD203B41FA5}">
                      <a16:colId xmlns:a16="http://schemas.microsoft.com/office/drawing/2014/main" val="781766325"/>
                    </a:ext>
                  </a:extLst>
                </a:gridCol>
                <a:gridCol w="904876">
                  <a:extLst>
                    <a:ext uri="{9D8B030D-6E8A-4147-A177-3AD203B41FA5}">
                      <a16:colId xmlns:a16="http://schemas.microsoft.com/office/drawing/2014/main" val="2200712116"/>
                    </a:ext>
                  </a:extLst>
                </a:gridCol>
              </a:tblGrid>
              <a:tr h="0">
                <a:tc>
                  <a:txBody>
                    <a:bodyPr/>
                    <a:lstStyle/>
                    <a:p>
                      <a:r>
                        <a:rPr lang="en-US" dirty="0"/>
                        <a:t>p</a:t>
                      </a:r>
                    </a:p>
                  </a:txBody>
                  <a:tcPr/>
                </a:tc>
                <a:tc>
                  <a:txBody>
                    <a:bodyPr/>
                    <a:lstStyle/>
                    <a:p>
                      <a:r>
                        <a:rPr lang="en-US" dirty="0"/>
                        <a:t>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effectLst/>
                        </a:rPr>
                        <a:t> </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4251410671"/>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942883017"/>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33053586"/>
                  </a:ext>
                </a:extLst>
              </a:tr>
              <a:tr h="370840">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379922529"/>
                  </a:ext>
                </a:extLst>
              </a:tr>
              <a:tr h="370840">
                <a:tc>
                  <a:txBody>
                    <a:bodyPr/>
                    <a:lstStyle/>
                    <a:p>
                      <a:r>
                        <a:rPr lang="en-US" dirty="0"/>
                        <a:t>F</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495625205"/>
                  </a:ext>
                </a:extLst>
              </a:tr>
            </a:tbl>
          </a:graphicData>
        </a:graphic>
      </p:graphicFrame>
      <p:cxnSp>
        <p:nvCxnSpPr>
          <p:cNvPr id="12" name="Straight Arrow Connector 11">
            <a:extLst>
              <a:ext uri="{FF2B5EF4-FFF2-40B4-BE49-F238E27FC236}">
                <a16:creationId xmlns:a16="http://schemas.microsoft.com/office/drawing/2014/main" id="{873CF1A9-E97F-1047-B63B-D0051657F214}"/>
              </a:ext>
            </a:extLst>
          </p:cNvPr>
          <p:cNvCxnSpPr/>
          <p:nvPr/>
        </p:nvCxnSpPr>
        <p:spPr>
          <a:xfrm>
            <a:off x="5865516" y="5129873"/>
            <a:ext cx="23391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A88EA5FA-F368-0B45-8BB5-3BF4D1407FAF}"/>
              </a:ext>
            </a:extLst>
          </p:cNvPr>
          <p:cNvSpPr txBox="1">
            <a:spLocks/>
          </p:cNvSpPr>
          <p:nvPr/>
        </p:nvSpPr>
        <p:spPr>
          <a:xfrm>
            <a:off x="9960864" y="3289351"/>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(p </a:t>
            </a:r>
            <a:r>
              <a:rPr lang="en-IN" sz="2400" dirty="0"/>
              <a:t>∧ q ) ∨ ¬p  </a:t>
            </a:r>
            <a:endParaRPr lang="en-IN" sz="2200" dirty="0"/>
          </a:p>
        </p:txBody>
      </p:sp>
      <p:sp>
        <p:nvSpPr>
          <p:cNvPr id="14" name="Content Placeholder 2">
            <a:extLst>
              <a:ext uri="{FF2B5EF4-FFF2-40B4-BE49-F238E27FC236}">
                <a16:creationId xmlns:a16="http://schemas.microsoft.com/office/drawing/2014/main" id="{8CD5E7BD-A733-5A45-BBB3-69E41234922E}"/>
              </a:ext>
            </a:extLst>
          </p:cNvPr>
          <p:cNvSpPr txBox="1">
            <a:spLocks/>
          </p:cNvSpPr>
          <p:nvPr/>
        </p:nvSpPr>
        <p:spPr>
          <a:xfrm>
            <a:off x="796318" y="5715145"/>
            <a:ext cx="2842168"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(p </a:t>
            </a:r>
            <a:r>
              <a:rPr lang="en-IN" sz="2400" dirty="0"/>
              <a:t>∧ q ) ∨ (¬p ∧ ¬ q) </a:t>
            </a:r>
            <a:endParaRPr lang="en-IN" sz="2200" dirty="0"/>
          </a:p>
          <a:p>
            <a:endParaRPr lang="en-US" sz="2200" dirty="0"/>
          </a:p>
        </p:txBody>
      </p:sp>
      <p:sp>
        <p:nvSpPr>
          <p:cNvPr id="6" name="Rectangle 5">
            <a:extLst>
              <a:ext uri="{FF2B5EF4-FFF2-40B4-BE49-F238E27FC236}">
                <a16:creationId xmlns:a16="http://schemas.microsoft.com/office/drawing/2014/main" id="{B50AF85C-6120-E645-8E8C-A274A234888D}"/>
              </a:ext>
            </a:extLst>
          </p:cNvPr>
          <p:cNvSpPr/>
          <p:nvPr/>
        </p:nvSpPr>
        <p:spPr>
          <a:xfrm>
            <a:off x="1242708" y="2607514"/>
            <a:ext cx="1343638" cy="369332"/>
          </a:xfrm>
          <a:prstGeom prst="rect">
            <a:avLst/>
          </a:prstGeom>
        </p:spPr>
        <p:txBody>
          <a:bodyPr wrap="none">
            <a:spAutoFit/>
          </a:bodyPr>
          <a:lstStyle/>
          <a:p>
            <a:pPr>
              <a:spcAft>
                <a:spcPts val="0"/>
              </a:spcAft>
            </a:pPr>
            <a:r>
              <a:rPr lang="en-IN" dirty="0"/>
              <a:t>Conjunction</a:t>
            </a:r>
            <a:endParaRPr lang="en-IN" dirty="0">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E7783B6D-62D8-3747-97E8-DE099A40350E}"/>
              </a:ext>
            </a:extLst>
          </p:cNvPr>
          <p:cNvSpPr/>
          <p:nvPr/>
        </p:nvSpPr>
        <p:spPr>
          <a:xfrm>
            <a:off x="4638836" y="2504090"/>
            <a:ext cx="1250663" cy="369332"/>
          </a:xfrm>
          <a:prstGeom prst="rect">
            <a:avLst/>
          </a:prstGeom>
        </p:spPr>
        <p:txBody>
          <a:bodyPr wrap="none">
            <a:spAutoFit/>
          </a:bodyPr>
          <a:lstStyle/>
          <a:p>
            <a:pPr>
              <a:spcAft>
                <a:spcPts val="0"/>
              </a:spcAft>
            </a:pPr>
            <a:r>
              <a:rPr lang="en-IN" dirty="0"/>
              <a:t>Disjunction</a:t>
            </a:r>
            <a:endParaRPr lang="en-IN" dirty="0">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F0BC5435-5C3A-AE4D-8EB5-F28614F8DF07}"/>
              </a:ext>
            </a:extLst>
          </p:cNvPr>
          <p:cNvSpPr/>
          <p:nvPr/>
        </p:nvSpPr>
        <p:spPr>
          <a:xfrm>
            <a:off x="7602978" y="2606041"/>
            <a:ext cx="1277914" cy="369332"/>
          </a:xfrm>
          <a:prstGeom prst="rect">
            <a:avLst/>
          </a:prstGeom>
        </p:spPr>
        <p:txBody>
          <a:bodyPr wrap="none">
            <a:spAutoFit/>
          </a:bodyPr>
          <a:lstStyle/>
          <a:p>
            <a:pPr>
              <a:spcAft>
                <a:spcPts val="0"/>
              </a:spcAft>
            </a:pPr>
            <a:r>
              <a:rPr lang="en-IN" dirty="0"/>
              <a:t>Conditional</a:t>
            </a:r>
            <a:endParaRPr lang="en-IN" dirty="0">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F524607E-8FF8-9047-B9B9-E250B87421FD}"/>
              </a:ext>
            </a:extLst>
          </p:cNvPr>
          <p:cNvSpPr/>
          <p:nvPr/>
        </p:nvSpPr>
        <p:spPr>
          <a:xfrm>
            <a:off x="1993629" y="5216155"/>
            <a:ext cx="1534394" cy="369332"/>
          </a:xfrm>
          <a:prstGeom prst="rect">
            <a:avLst/>
          </a:prstGeom>
        </p:spPr>
        <p:txBody>
          <a:bodyPr wrap="none">
            <a:spAutoFit/>
          </a:bodyPr>
          <a:lstStyle/>
          <a:p>
            <a:pPr>
              <a:spcAft>
                <a:spcPts val="0"/>
              </a:spcAft>
            </a:pPr>
            <a:r>
              <a:rPr lang="en-IN" dirty="0"/>
              <a:t>Bi-Conditional</a:t>
            </a:r>
            <a:endParaRPr lang="en-IN" dirty="0">
              <a:latin typeface="Times New Roman" panose="02020603050405020304" pitchFamily="18" charset="0"/>
              <a:ea typeface="Times New Roman" panose="02020603050405020304" pitchFamily="18" charset="0"/>
            </a:endParaRPr>
          </a:p>
        </p:txBody>
      </p:sp>
      <p:pic>
        <p:nvPicPr>
          <p:cNvPr id="2049" name="Picture 1" descr="and_0.gif">
            <a:extLst>
              <a:ext uri="{FF2B5EF4-FFF2-40B4-BE49-F238E27FC236}">
                <a16:creationId xmlns:a16="http://schemas.microsoft.com/office/drawing/2014/main" id="{7884E635-478C-8B48-A8BC-09D3FCDF2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032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d_0.gif">
            <a:extLst>
              <a:ext uri="{FF2B5EF4-FFF2-40B4-BE49-F238E27FC236}">
                <a16:creationId xmlns:a16="http://schemas.microsoft.com/office/drawing/2014/main" id="{FB48E3DB-2633-074A-BF41-DE75D606D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032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onditional_0.gif">
            <a:extLst>
              <a:ext uri="{FF2B5EF4-FFF2-40B4-BE49-F238E27FC236}">
                <a16:creationId xmlns:a16="http://schemas.microsoft.com/office/drawing/2014/main" id="{7F12975A-E72E-A348-A44E-803B81E43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94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circle(in)">
                                      <p:cBhvr>
                                        <p:cTn id="40" dur="2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6" grpId="0"/>
      <p:bldP spid="7" grpId="0"/>
      <p:bldP spid="8"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12F5-A444-8442-874B-DF6F2F2F88AF}"/>
              </a:ext>
            </a:extLst>
          </p:cNvPr>
          <p:cNvSpPr>
            <a:spLocks noGrp="1"/>
          </p:cNvSpPr>
          <p:nvPr>
            <p:ph type="title"/>
          </p:nvPr>
        </p:nvSpPr>
        <p:spPr/>
        <p:txBody>
          <a:bodyPr/>
          <a:lstStyle/>
          <a:p>
            <a:r>
              <a:rPr lang="en-US" dirty="0"/>
              <a:t>Tautology</a:t>
            </a:r>
          </a:p>
        </p:txBody>
      </p:sp>
      <p:sp>
        <p:nvSpPr>
          <p:cNvPr id="7" name="Content Placeholder 6">
            <a:extLst>
              <a:ext uri="{FF2B5EF4-FFF2-40B4-BE49-F238E27FC236}">
                <a16:creationId xmlns:a16="http://schemas.microsoft.com/office/drawing/2014/main" id="{52CFFE85-71CA-E945-A717-CBC2E7BD18ED}"/>
              </a:ext>
            </a:extLst>
          </p:cNvPr>
          <p:cNvSpPr>
            <a:spLocks noGrp="1"/>
          </p:cNvSpPr>
          <p:nvPr>
            <p:ph idx="1"/>
          </p:nvPr>
        </p:nvSpPr>
        <p:spPr>
          <a:xfrm>
            <a:off x="1785937" y="2777157"/>
            <a:ext cx="8701087" cy="937593"/>
          </a:xfrm>
        </p:spPr>
        <p:txBody>
          <a:bodyPr>
            <a:noAutofit/>
          </a:bodyPr>
          <a:lstStyle/>
          <a:p>
            <a:pPr algn="just"/>
            <a:r>
              <a:rPr lang="en-US" sz="2200" dirty="0"/>
              <a:t>Definition:  </a:t>
            </a:r>
            <a:r>
              <a:rPr lang="en-IN" sz="2200" dirty="0"/>
              <a:t>A compound statement, that is always true regardless of the truth value of the individual statements, is defined to be a </a:t>
            </a:r>
            <a:r>
              <a:rPr lang="en-IN" sz="2200" b="1" dirty="0"/>
              <a:t>tautology</a:t>
            </a:r>
          </a:p>
          <a:p>
            <a:endParaRPr lang="en-US" sz="2200" dirty="0"/>
          </a:p>
        </p:txBody>
      </p:sp>
      <p:sp>
        <p:nvSpPr>
          <p:cNvPr id="9" name="Content Placeholder 6">
            <a:extLst>
              <a:ext uri="{FF2B5EF4-FFF2-40B4-BE49-F238E27FC236}">
                <a16:creationId xmlns:a16="http://schemas.microsoft.com/office/drawing/2014/main" id="{6A5FA84F-9C1B-D74C-87C6-A7273D8DF632}"/>
              </a:ext>
            </a:extLst>
          </p:cNvPr>
          <p:cNvSpPr txBox="1">
            <a:spLocks/>
          </p:cNvSpPr>
          <p:nvPr/>
        </p:nvSpPr>
        <p:spPr>
          <a:xfrm>
            <a:off x="809624" y="3714750"/>
            <a:ext cx="4019551" cy="93759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IN" sz="2200" b="1" dirty="0"/>
          </a:p>
          <a:p>
            <a:endParaRPr lang="en-US" sz="2200" dirty="0"/>
          </a:p>
        </p:txBody>
      </p:sp>
      <p:sp>
        <p:nvSpPr>
          <p:cNvPr id="21" name="Content Placeholder 2">
            <a:extLst>
              <a:ext uri="{FF2B5EF4-FFF2-40B4-BE49-F238E27FC236}">
                <a16:creationId xmlns:a16="http://schemas.microsoft.com/office/drawing/2014/main" id="{0B9F84F6-54D7-BE4C-B669-9C32DC652857}"/>
              </a:ext>
            </a:extLst>
          </p:cNvPr>
          <p:cNvSpPr txBox="1">
            <a:spLocks/>
          </p:cNvSpPr>
          <p:nvPr/>
        </p:nvSpPr>
        <p:spPr>
          <a:xfrm>
            <a:off x="1883663" y="3795845"/>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(p </a:t>
            </a:r>
            <a:r>
              <a:rPr lang="en-IN" sz="2400" dirty="0"/>
              <a:t>∧ q ) </a:t>
            </a:r>
            <a:r>
              <a:rPr lang="en-IN" sz="2400" dirty="0">
                <a:sym typeface="Symbol" pitchFamily="2" charset="2"/>
              </a:rPr>
              <a:t></a:t>
            </a:r>
            <a:r>
              <a:rPr lang="en-IN" sz="2400" dirty="0"/>
              <a:t> p  </a:t>
            </a:r>
            <a:endParaRPr lang="en-IN" sz="2200" dirty="0"/>
          </a:p>
        </p:txBody>
      </p:sp>
      <p:graphicFrame>
        <p:nvGraphicFramePr>
          <p:cNvPr id="22" name="Table 21">
            <a:extLst>
              <a:ext uri="{FF2B5EF4-FFF2-40B4-BE49-F238E27FC236}">
                <a16:creationId xmlns:a16="http://schemas.microsoft.com/office/drawing/2014/main" id="{F1186355-22F7-4E40-9A1C-87F12D7C362E}"/>
              </a:ext>
            </a:extLst>
          </p:cNvPr>
          <p:cNvGraphicFramePr>
            <a:graphicFrameLocks noGrp="1"/>
          </p:cNvGraphicFramePr>
          <p:nvPr/>
        </p:nvGraphicFramePr>
        <p:xfrm>
          <a:off x="750187" y="4528216"/>
          <a:ext cx="3204640" cy="1849120"/>
        </p:xfrm>
        <a:graphic>
          <a:graphicData uri="http://schemas.openxmlformats.org/drawingml/2006/table">
            <a:tbl>
              <a:tblPr firstRow="1" bandRow="1">
                <a:tableStyleId>{5C22544A-7EE6-4342-B048-85BDC9FD1C3A}</a:tableStyleId>
              </a:tblPr>
              <a:tblGrid>
                <a:gridCol w="432868">
                  <a:extLst>
                    <a:ext uri="{9D8B030D-6E8A-4147-A177-3AD203B41FA5}">
                      <a16:colId xmlns:a16="http://schemas.microsoft.com/office/drawing/2014/main" val="2813902620"/>
                    </a:ext>
                  </a:extLst>
                </a:gridCol>
                <a:gridCol w="416010">
                  <a:extLst>
                    <a:ext uri="{9D8B030D-6E8A-4147-A177-3AD203B41FA5}">
                      <a16:colId xmlns:a16="http://schemas.microsoft.com/office/drawing/2014/main" val="781766325"/>
                    </a:ext>
                  </a:extLst>
                </a:gridCol>
                <a:gridCol w="832021">
                  <a:extLst>
                    <a:ext uri="{9D8B030D-6E8A-4147-A177-3AD203B41FA5}">
                      <a16:colId xmlns:a16="http://schemas.microsoft.com/office/drawing/2014/main" val="2200712116"/>
                    </a:ext>
                  </a:extLst>
                </a:gridCol>
                <a:gridCol w="1523741">
                  <a:extLst>
                    <a:ext uri="{9D8B030D-6E8A-4147-A177-3AD203B41FA5}">
                      <a16:colId xmlns:a16="http://schemas.microsoft.com/office/drawing/2014/main" val="270643256"/>
                    </a:ext>
                  </a:extLst>
                </a:gridCol>
              </a:tblGrid>
              <a:tr h="0">
                <a:tc>
                  <a:txBody>
                    <a:bodyPr/>
                    <a:lstStyle/>
                    <a:p>
                      <a:pPr algn="ctr"/>
                      <a:r>
                        <a:rPr lang="en-US" dirty="0"/>
                        <a:t>p</a:t>
                      </a:r>
                    </a:p>
                  </a:txBody>
                  <a:tcPr/>
                </a:tc>
                <a:tc>
                  <a:txBody>
                    <a:bodyPr/>
                    <a:lstStyle/>
                    <a:p>
                      <a:pPr algn="ctr"/>
                      <a:r>
                        <a:rPr lang="en-US" dirty="0"/>
                        <a:t>q</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t>∧</a:t>
                      </a:r>
                      <a:r>
                        <a:rPr lang="en-IN" sz="1800" dirty="0">
                          <a:effectLst/>
                        </a:rPr>
                        <a:t> </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(p ∧ q ) </a:t>
                      </a:r>
                      <a:r>
                        <a:rPr lang="en-IN" sz="1800" dirty="0">
                          <a:sym typeface="Symbol" pitchFamily="2" charset="2"/>
                        </a:rPr>
                        <a:t></a:t>
                      </a:r>
                      <a:r>
                        <a:rPr lang="en-IN" sz="1800" dirty="0"/>
                        <a:t> p  </a:t>
                      </a:r>
                    </a:p>
                  </a:txBody>
                  <a:tcPr/>
                </a:tc>
                <a:extLst>
                  <a:ext uri="{0D108BD9-81ED-4DB2-BD59-A6C34878D82A}">
                    <a16:rowId xmlns:a16="http://schemas.microsoft.com/office/drawing/2014/main" val="42514106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294288301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0330535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79922529"/>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495625205"/>
                  </a:ext>
                </a:extLst>
              </a:tr>
            </a:tbl>
          </a:graphicData>
        </a:graphic>
      </p:graphicFrame>
      <p:sp>
        <p:nvSpPr>
          <p:cNvPr id="23" name="Content Placeholder 2">
            <a:extLst>
              <a:ext uri="{FF2B5EF4-FFF2-40B4-BE49-F238E27FC236}">
                <a16:creationId xmlns:a16="http://schemas.microsoft.com/office/drawing/2014/main" id="{1C3E1018-74B5-8940-8B39-E7B98FC13460}"/>
              </a:ext>
            </a:extLst>
          </p:cNvPr>
          <p:cNvSpPr txBox="1">
            <a:spLocks/>
          </p:cNvSpPr>
          <p:nvPr/>
        </p:nvSpPr>
        <p:spPr>
          <a:xfrm>
            <a:off x="5634038" y="3772131"/>
            <a:ext cx="1912049" cy="68056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2200" dirty="0"/>
              <a:t>p </a:t>
            </a:r>
            <a:r>
              <a:rPr lang="en-IN" sz="2400" dirty="0"/>
              <a:t> </a:t>
            </a:r>
            <a:r>
              <a:rPr lang="en-IN" sz="2400" dirty="0">
                <a:sym typeface="Symbol" pitchFamily="2" charset="2"/>
              </a:rPr>
              <a:t>(</a:t>
            </a:r>
            <a:r>
              <a:rPr lang="en-IN" sz="2400" dirty="0"/>
              <a:t> p ∨ q )</a:t>
            </a:r>
            <a:endParaRPr lang="en-IN" sz="2200" dirty="0"/>
          </a:p>
        </p:txBody>
      </p:sp>
      <p:graphicFrame>
        <p:nvGraphicFramePr>
          <p:cNvPr id="24" name="Table 23">
            <a:extLst>
              <a:ext uri="{FF2B5EF4-FFF2-40B4-BE49-F238E27FC236}">
                <a16:creationId xmlns:a16="http://schemas.microsoft.com/office/drawing/2014/main" id="{3943F7BC-ECEA-8B44-86CA-C61FD2074A16}"/>
              </a:ext>
            </a:extLst>
          </p:cNvPr>
          <p:cNvGraphicFramePr>
            <a:graphicFrameLocks noGrp="1"/>
          </p:cNvGraphicFramePr>
          <p:nvPr/>
        </p:nvGraphicFramePr>
        <p:xfrm>
          <a:off x="4722018" y="4552413"/>
          <a:ext cx="4078988" cy="1849120"/>
        </p:xfrm>
        <a:graphic>
          <a:graphicData uri="http://schemas.openxmlformats.org/drawingml/2006/table">
            <a:tbl>
              <a:tblPr firstRow="1" bandRow="1">
                <a:tableStyleId>{5C22544A-7EE6-4342-B048-85BDC9FD1C3A}</a:tableStyleId>
              </a:tblPr>
              <a:tblGrid>
                <a:gridCol w="478538">
                  <a:extLst>
                    <a:ext uri="{9D8B030D-6E8A-4147-A177-3AD203B41FA5}">
                      <a16:colId xmlns:a16="http://schemas.microsoft.com/office/drawing/2014/main" val="2813902620"/>
                    </a:ext>
                  </a:extLst>
                </a:gridCol>
                <a:gridCol w="600075">
                  <a:extLst>
                    <a:ext uri="{9D8B030D-6E8A-4147-A177-3AD203B41FA5}">
                      <a16:colId xmlns:a16="http://schemas.microsoft.com/office/drawing/2014/main" val="781766325"/>
                    </a:ext>
                  </a:extLst>
                </a:gridCol>
                <a:gridCol w="1014412">
                  <a:extLst>
                    <a:ext uri="{9D8B030D-6E8A-4147-A177-3AD203B41FA5}">
                      <a16:colId xmlns:a16="http://schemas.microsoft.com/office/drawing/2014/main" val="2200712116"/>
                    </a:ext>
                  </a:extLst>
                </a:gridCol>
                <a:gridCol w="1985963">
                  <a:extLst>
                    <a:ext uri="{9D8B030D-6E8A-4147-A177-3AD203B41FA5}">
                      <a16:colId xmlns:a16="http://schemas.microsoft.com/office/drawing/2014/main" val="3753661366"/>
                    </a:ext>
                  </a:extLst>
                </a:gridCol>
              </a:tblGrid>
              <a:tr h="0">
                <a:tc>
                  <a:txBody>
                    <a:bodyPr/>
                    <a:lstStyle/>
                    <a:p>
                      <a:pPr algn="ctr"/>
                      <a:r>
                        <a:rPr lang="en-US" dirty="0"/>
                        <a:t>p</a:t>
                      </a:r>
                    </a:p>
                  </a:txBody>
                  <a:tcPr/>
                </a:tc>
                <a:tc>
                  <a:txBody>
                    <a:bodyPr/>
                    <a:lstStyle/>
                    <a:p>
                      <a:pPr algn="ctr"/>
                      <a:r>
                        <a:rPr lang="en-US" dirty="0"/>
                        <a:t>q</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effectLst/>
                        </a:rPr>
                        <a:t>∨ </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p  </a:t>
                      </a:r>
                      <a:r>
                        <a:rPr lang="en-IN" sz="1800" dirty="0">
                          <a:sym typeface="Symbol" pitchFamily="2" charset="2"/>
                        </a:rPr>
                        <a:t>(</a:t>
                      </a:r>
                      <a:r>
                        <a:rPr lang="en-IN" sz="1800" dirty="0"/>
                        <a:t> p ∨ q )</a:t>
                      </a:r>
                    </a:p>
                  </a:txBody>
                  <a:tcPr/>
                </a:tc>
                <a:extLst>
                  <a:ext uri="{0D108BD9-81ED-4DB2-BD59-A6C34878D82A}">
                    <a16:rowId xmlns:a16="http://schemas.microsoft.com/office/drawing/2014/main" val="42514106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294288301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330535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79922529"/>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495625205"/>
                  </a:ext>
                </a:extLst>
              </a:tr>
            </a:tbl>
          </a:graphicData>
        </a:graphic>
      </p:graphicFrame>
    </p:spTree>
    <p:extLst>
      <p:ext uri="{BB962C8B-B14F-4D97-AF65-F5344CB8AC3E}">
        <p14:creationId xmlns:p14="http://schemas.microsoft.com/office/powerpoint/2010/main" val="1132828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DD64-0F42-124F-8632-8E7A09B3432E}"/>
              </a:ext>
            </a:extLst>
          </p:cNvPr>
          <p:cNvSpPr>
            <a:spLocks noGrp="1"/>
          </p:cNvSpPr>
          <p:nvPr>
            <p:ph type="title"/>
          </p:nvPr>
        </p:nvSpPr>
        <p:spPr/>
        <p:txBody>
          <a:bodyPr/>
          <a:lstStyle/>
          <a:p>
            <a:r>
              <a:rPr lang="en-US" dirty="0"/>
              <a:t>Check for tautology</a:t>
            </a:r>
          </a:p>
        </p:txBody>
      </p:sp>
      <p:sp>
        <p:nvSpPr>
          <p:cNvPr id="3" name="Content Placeholder 2">
            <a:extLst>
              <a:ext uri="{FF2B5EF4-FFF2-40B4-BE49-F238E27FC236}">
                <a16:creationId xmlns:a16="http://schemas.microsoft.com/office/drawing/2014/main" id="{A84A2820-F676-E948-99C6-50554CD9EFBA}"/>
              </a:ext>
            </a:extLst>
          </p:cNvPr>
          <p:cNvSpPr>
            <a:spLocks noGrp="1"/>
          </p:cNvSpPr>
          <p:nvPr>
            <p:ph idx="1"/>
          </p:nvPr>
        </p:nvSpPr>
        <p:spPr>
          <a:xfrm>
            <a:off x="2231136" y="2638045"/>
            <a:ext cx="7729728" cy="1986004"/>
          </a:xfrm>
        </p:spPr>
        <p:txBody>
          <a:bodyPr>
            <a:normAutofit/>
          </a:bodyPr>
          <a:lstStyle/>
          <a:p>
            <a:pPr marL="0" indent="0">
              <a:buNone/>
            </a:pPr>
            <a:r>
              <a:rPr lang="en-IN" sz="2200" dirty="0"/>
              <a:t>         (p ∧ q ) </a:t>
            </a:r>
            <a:r>
              <a:rPr lang="en-IN" sz="2200" dirty="0">
                <a:sym typeface="Symbol" pitchFamily="2" charset="2"/>
              </a:rPr>
              <a:t> (</a:t>
            </a:r>
            <a:r>
              <a:rPr lang="en-IN" sz="2200" dirty="0"/>
              <a:t> p ∨ q)</a:t>
            </a:r>
          </a:p>
          <a:p>
            <a:endParaRPr lang="en-IN" sz="2200" dirty="0"/>
          </a:p>
          <a:p>
            <a:endParaRPr lang="en-IN" sz="2200" dirty="0"/>
          </a:p>
          <a:p>
            <a:pPr marL="0" indent="0">
              <a:buNone/>
            </a:pPr>
            <a:r>
              <a:rPr lang="en-IN" sz="2200" dirty="0"/>
              <a:t>(p  </a:t>
            </a:r>
            <a:r>
              <a:rPr lang="en-IN" sz="2200" dirty="0">
                <a:sym typeface="Symbol" pitchFamily="2" charset="2"/>
              </a:rPr>
              <a:t> </a:t>
            </a:r>
            <a:r>
              <a:rPr lang="en-IN" sz="2200" dirty="0"/>
              <a:t>q) ∧ p</a:t>
            </a:r>
          </a:p>
          <a:p>
            <a:endParaRPr lang="en-IN" dirty="0"/>
          </a:p>
          <a:p>
            <a:pPr marL="0" indent="0">
              <a:buNone/>
            </a:pPr>
            <a:endParaRPr lang="en-US" dirty="0"/>
          </a:p>
        </p:txBody>
      </p:sp>
      <p:graphicFrame>
        <p:nvGraphicFramePr>
          <p:cNvPr id="26" name="Table 25">
            <a:extLst>
              <a:ext uri="{FF2B5EF4-FFF2-40B4-BE49-F238E27FC236}">
                <a16:creationId xmlns:a16="http://schemas.microsoft.com/office/drawing/2014/main" id="{24D46948-0B4B-E04D-9E1B-03FDD4F81804}"/>
              </a:ext>
            </a:extLst>
          </p:cNvPr>
          <p:cNvGraphicFramePr>
            <a:graphicFrameLocks noGrp="1"/>
          </p:cNvGraphicFramePr>
          <p:nvPr/>
        </p:nvGraphicFramePr>
        <p:xfrm>
          <a:off x="5310375" y="2681886"/>
          <a:ext cx="4450463" cy="1849120"/>
        </p:xfrm>
        <a:graphic>
          <a:graphicData uri="http://schemas.openxmlformats.org/drawingml/2006/table">
            <a:tbl>
              <a:tblPr firstRow="1" bandRow="1">
                <a:tableStyleId>{5C22544A-7EE6-4342-B048-85BDC9FD1C3A}</a:tableStyleId>
              </a:tblPr>
              <a:tblGrid>
                <a:gridCol w="444048">
                  <a:extLst>
                    <a:ext uri="{9D8B030D-6E8A-4147-A177-3AD203B41FA5}">
                      <a16:colId xmlns:a16="http://schemas.microsoft.com/office/drawing/2014/main" val="2813902620"/>
                    </a:ext>
                  </a:extLst>
                </a:gridCol>
                <a:gridCol w="426756">
                  <a:extLst>
                    <a:ext uri="{9D8B030D-6E8A-4147-A177-3AD203B41FA5}">
                      <a16:colId xmlns:a16="http://schemas.microsoft.com/office/drawing/2014/main" val="781766325"/>
                    </a:ext>
                  </a:extLst>
                </a:gridCol>
                <a:gridCol w="750734">
                  <a:extLst>
                    <a:ext uri="{9D8B030D-6E8A-4147-A177-3AD203B41FA5}">
                      <a16:colId xmlns:a16="http://schemas.microsoft.com/office/drawing/2014/main" val="2200712116"/>
                    </a:ext>
                  </a:extLst>
                </a:gridCol>
                <a:gridCol w="714375">
                  <a:extLst>
                    <a:ext uri="{9D8B030D-6E8A-4147-A177-3AD203B41FA5}">
                      <a16:colId xmlns:a16="http://schemas.microsoft.com/office/drawing/2014/main" val="647338767"/>
                    </a:ext>
                  </a:extLst>
                </a:gridCol>
                <a:gridCol w="2114550">
                  <a:extLst>
                    <a:ext uri="{9D8B030D-6E8A-4147-A177-3AD203B41FA5}">
                      <a16:colId xmlns:a16="http://schemas.microsoft.com/office/drawing/2014/main" val="270643256"/>
                    </a:ext>
                  </a:extLst>
                </a:gridCol>
              </a:tblGrid>
              <a:tr h="0">
                <a:tc>
                  <a:txBody>
                    <a:bodyPr/>
                    <a:lstStyle/>
                    <a:p>
                      <a:pPr algn="ctr"/>
                      <a:r>
                        <a:rPr lang="en-US" dirty="0"/>
                        <a:t>p</a:t>
                      </a:r>
                    </a:p>
                  </a:txBody>
                  <a:tcPr/>
                </a:tc>
                <a:tc>
                  <a:txBody>
                    <a:bodyPr/>
                    <a:lstStyle/>
                    <a:p>
                      <a:pPr algn="ctr"/>
                      <a:r>
                        <a:rPr lang="en-US" dirty="0"/>
                        <a:t>q</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t>∧</a:t>
                      </a:r>
                      <a:r>
                        <a:rPr lang="en-US" sz="1800" dirty="0">
                          <a:effectLst/>
                        </a:rPr>
                        <a:t> q</a:t>
                      </a:r>
                      <a:endParaRPr lang="en-IN"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p ∨ q</a:t>
                      </a:r>
                    </a:p>
                  </a:txBody>
                  <a:tcPr/>
                </a:tc>
                <a:tc>
                  <a:txBody>
                    <a:bodyPr/>
                    <a:lstStyle/>
                    <a:p>
                      <a:pPr algn="ctr"/>
                      <a:r>
                        <a:rPr lang="en-IN" sz="1800" dirty="0"/>
                        <a:t>(p ∧ q ) </a:t>
                      </a:r>
                      <a:r>
                        <a:rPr lang="en-IN" sz="1800" dirty="0">
                          <a:sym typeface="Symbol" pitchFamily="2" charset="2"/>
                        </a:rPr>
                        <a:t> (</a:t>
                      </a:r>
                      <a:r>
                        <a:rPr lang="en-IN" sz="1800" dirty="0"/>
                        <a:t> p ∨ q)</a:t>
                      </a:r>
                    </a:p>
                  </a:txBody>
                  <a:tcPr/>
                </a:tc>
                <a:extLst>
                  <a:ext uri="{0D108BD9-81ED-4DB2-BD59-A6C34878D82A}">
                    <a16:rowId xmlns:a16="http://schemas.microsoft.com/office/drawing/2014/main" val="42514106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294288301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330535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79922529"/>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495625205"/>
                  </a:ext>
                </a:extLst>
              </a:tr>
            </a:tbl>
          </a:graphicData>
        </a:graphic>
      </p:graphicFrame>
      <p:graphicFrame>
        <p:nvGraphicFramePr>
          <p:cNvPr id="27" name="Table 26">
            <a:extLst>
              <a:ext uri="{FF2B5EF4-FFF2-40B4-BE49-F238E27FC236}">
                <a16:creationId xmlns:a16="http://schemas.microsoft.com/office/drawing/2014/main" id="{76EFDF64-15D0-8C49-BBEE-7B49E8FB5DAF}"/>
              </a:ext>
            </a:extLst>
          </p:cNvPr>
          <p:cNvGraphicFramePr>
            <a:graphicFrameLocks noGrp="1"/>
          </p:cNvGraphicFramePr>
          <p:nvPr/>
        </p:nvGraphicFramePr>
        <p:xfrm>
          <a:off x="1467037" y="4760848"/>
          <a:ext cx="5420651" cy="1849120"/>
        </p:xfrm>
        <a:graphic>
          <a:graphicData uri="http://schemas.openxmlformats.org/drawingml/2006/table">
            <a:tbl>
              <a:tblPr firstRow="1" bandRow="1">
                <a:tableStyleId>{5C22544A-7EE6-4342-B048-85BDC9FD1C3A}</a:tableStyleId>
              </a:tblPr>
              <a:tblGrid>
                <a:gridCol w="420997">
                  <a:extLst>
                    <a:ext uri="{9D8B030D-6E8A-4147-A177-3AD203B41FA5}">
                      <a16:colId xmlns:a16="http://schemas.microsoft.com/office/drawing/2014/main" val="2813902620"/>
                    </a:ext>
                  </a:extLst>
                </a:gridCol>
                <a:gridCol w="404602">
                  <a:extLst>
                    <a:ext uri="{9D8B030D-6E8A-4147-A177-3AD203B41FA5}">
                      <a16:colId xmlns:a16="http://schemas.microsoft.com/office/drawing/2014/main" val="781766325"/>
                    </a:ext>
                  </a:extLst>
                </a:gridCol>
                <a:gridCol w="809206">
                  <a:extLst>
                    <a:ext uri="{9D8B030D-6E8A-4147-A177-3AD203B41FA5}">
                      <a16:colId xmlns:a16="http://schemas.microsoft.com/office/drawing/2014/main" val="2200712116"/>
                    </a:ext>
                  </a:extLst>
                </a:gridCol>
                <a:gridCol w="1457977">
                  <a:extLst>
                    <a:ext uri="{9D8B030D-6E8A-4147-A177-3AD203B41FA5}">
                      <a16:colId xmlns:a16="http://schemas.microsoft.com/office/drawing/2014/main" val="647338767"/>
                    </a:ext>
                  </a:extLst>
                </a:gridCol>
                <a:gridCol w="2327869">
                  <a:extLst>
                    <a:ext uri="{9D8B030D-6E8A-4147-A177-3AD203B41FA5}">
                      <a16:colId xmlns:a16="http://schemas.microsoft.com/office/drawing/2014/main" val="270643256"/>
                    </a:ext>
                  </a:extLst>
                </a:gridCol>
              </a:tblGrid>
              <a:tr h="0">
                <a:tc>
                  <a:txBody>
                    <a:bodyPr/>
                    <a:lstStyle/>
                    <a:p>
                      <a:pPr algn="ctr"/>
                      <a:r>
                        <a:rPr lang="en-US" dirty="0"/>
                        <a:t>p</a:t>
                      </a:r>
                    </a:p>
                  </a:txBody>
                  <a:tcPr/>
                </a:tc>
                <a:tc>
                  <a:txBody>
                    <a:bodyPr/>
                    <a:lstStyle/>
                    <a:p>
                      <a:pPr algn="ctr"/>
                      <a:r>
                        <a:rPr lang="en-US" dirty="0"/>
                        <a:t>q</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sym typeface="Symbol" pitchFamily="2" charset="2"/>
                        </a:rPr>
                        <a:t></a:t>
                      </a:r>
                      <a:r>
                        <a:rPr lang="en-IN" sz="1800" dirty="0">
                          <a:effectLst/>
                        </a:rPr>
                        <a:t> </a:t>
                      </a:r>
                      <a:r>
                        <a:rPr lang="en-US" sz="1800" dirty="0">
                          <a:effectLst/>
                        </a:rPr>
                        <a:t>q</a:t>
                      </a:r>
                      <a:endParaRPr lang="en-IN"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sym typeface="Symbol" pitchFamily="2" charset="2"/>
                        </a:rPr>
                        <a:t></a:t>
                      </a:r>
                      <a:r>
                        <a:rPr lang="en-IN" sz="1800" dirty="0">
                          <a:effectLst/>
                        </a:rPr>
                        <a:t> </a:t>
                      </a:r>
                      <a:r>
                        <a:rPr lang="en-US" sz="1800" dirty="0">
                          <a:effectLst/>
                        </a:rPr>
                        <a:t>q) </a:t>
                      </a:r>
                      <a:r>
                        <a:rPr lang="en-IN" sz="1800" dirty="0"/>
                        <a:t>∧ p</a:t>
                      </a:r>
                      <a:endParaRPr lang="en-IN"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 </a:t>
                      </a:r>
                      <a:r>
                        <a:rPr lang="en-IN" sz="1800" dirty="0">
                          <a:sym typeface="Symbol" pitchFamily="2" charset="2"/>
                        </a:rPr>
                        <a:t></a:t>
                      </a:r>
                      <a:r>
                        <a:rPr lang="en-IN" sz="1800" dirty="0">
                          <a:effectLst/>
                        </a:rPr>
                        <a:t> </a:t>
                      </a:r>
                      <a:r>
                        <a:rPr lang="en-US" sz="1800" dirty="0">
                          <a:effectLst/>
                        </a:rPr>
                        <a:t>q) </a:t>
                      </a:r>
                      <a:r>
                        <a:rPr lang="en-IN" sz="1800" dirty="0"/>
                        <a:t>∧ p]</a:t>
                      </a:r>
                      <a:r>
                        <a:rPr lang="en-IN" sz="1800" dirty="0">
                          <a:effectLst/>
                          <a:latin typeface="Times New Roman" panose="02020603050405020304" pitchFamily="18" charset="0"/>
                        </a:rPr>
                        <a:t> </a:t>
                      </a:r>
                      <a:r>
                        <a:rPr lang="en-IN" sz="1800" dirty="0">
                          <a:sym typeface="Symbol" pitchFamily="2" charset="2"/>
                        </a:rPr>
                        <a:t> </a:t>
                      </a:r>
                      <a:r>
                        <a:rPr lang="en-IN" sz="1800" dirty="0"/>
                        <a:t>p</a:t>
                      </a:r>
                    </a:p>
                  </a:txBody>
                  <a:tcPr/>
                </a:tc>
                <a:extLst>
                  <a:ext uri="{0D108BD9-81ED-4DB2-BD59-A6C34878D82A}">
                    <a16:rowId xmlns:a16="http://schemas.microsoft.com/office/drawing/2014/main" val="42514106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294288301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0330535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79922529"/>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495625205"/>
                  </a:ext>
                </a:extLst>
              </a:tr>
            </a:tbl>
          </a:graphicData>
        </a:graphic>
      </p:graphicFrame>
      <p:sp>
        <p:nvSpPr>
          <p:cNvPr id="4" name="Rectangle 3">
            <a:extLst>
              <a:ext uri="{FF2B5EF4-FFF2-40B4-BE49-F238E27FC236}">
                <a16:creationId xmlns:a16="http://schemas.microsoft.com/office/drawing/2014/main" id="{75052CD0-6C20-E14C-8457-3F32DDD70CCB}"/>
              </a:ext>
            </a:extLst>
          </p:cNvPr>
          <p:cNvSpPr/>
          <p:nvPr/>
        </p:nvSpPr>
        <p:spPr>
          <a:xfrm>
            <a:off x="8965238" y="4723087"/>
            <a:ext cx="1991251" cy="369332"/>
          </a:xfrm>
          <a:prstGeom prst="rect">
            <a:avLst/>
          </a:prstGeom>
        </p:spPr>
        <p:txBody>
          <a:bodyPr wrap="none">
            <a:spAutoFit/>
          </a:bodyPr>
          <a:lstStyle/>
          <a:p>
            <a:r>
              <a:rPr lang="en-IN" dirty="0"/>
              <a:t>[(p  </a:t>
            </a:r>
            <a:r>
              <a:rPr lang="en-IN" dirty="0">
                <a:sym typeface="Symbol" pitchFamily="2" charset="2"/>
              </a:rPr>
              <a:t> </a:t>
            </a:r>
            <a:r>
              <a:rPr lang="en-IN" dirty="0"/>
              <a:t>q) ∧ p] </a:t>
            </a:r>
            <a:r>
              <a:rPr lang="en-IN" dirty="0">
                <a:sym typeface="Symbol" pitchFamily="2" charset="2"/>
              </a:rPr>
              <a:t> q</a:t>
            </a:r>
            <a:endParaRPr lang="en-US" dirty="0"/>
          </a:p>
        </p:txBody>
      </p:sp>
    </p:spTree>
    <p:extLst>
      <p:ext uri="{BB962C8B-B14F-4D97-AF65-F5344CB8AC3E}">
        <p14:creationId xmlns:p14="http://schemas.microsoft.com/office/powerpoint/2010/main" val="73860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DD97-ED72-D241-9746-E7A4C41800DF}"/>
              </a:ext>
            </a:extLst>
          </p:cNvPr>
          <p:cNvSpPr>
            <a:spLocks noGrp="1"/>
          </p:cNvSpPr>
          <p:nvPr>
            <p:ph type="title"/>
          </p:nvPr>
        </p:nvSpPr>
        <p:spPr/>
        <p:txBody>
          <a:bodyPr/>
          <a:lstStyle/>
          <a:p>
            <a:r>
              <a:rPr lang="en-US" dirty="0"/>
              <a:t>Proposition logic</a:t>
            </a:r>
          </a:p>
        </p:txBody>
      </p:sp>
      <p:sp>
        <p:nvSpPr>
          <p:cNvPr id="3" name="Text Placeholder 2">
            <a:extLst>
              <a:ext uri="{FF2B5EF4-FFF2-40B4-BE49-F238E27FC236}">
                <a16:creationId xmlns:a16="http://schemas.microsoft.com/office/drawing/2014/main" id="{C62FDF40-52C0-A84A-9040-EBDF56EFD199}"/>
              </a:ext>
            </a:extLst>
          </p:cNvPr>
          <p:cNvSpPr>
            <a:spLocks noGrp="1"/>
          </p:cNvSpPr>
          <p:nvPr>
            <p:ph type="body" idx="1"/>
          </p:nvPr>
        </p:nvSpPr>
        <p:spPr/>
        <p:txBody>
          <a:bodyPr>
            <a:normAutofit/>
          </a:bodyPr>
          <a:lstStyle/>
          <a:p>
            <a:r>
              <a:rPr lang="en-US" sz="2400" dirty="0"/>
              <a:t>SEMANTICS</a:t>
            </a:r>
          </a:p>
        </p:txBody>
      </p:sp>
    </p:spTree>
    <p:extLst>
      <p:ext uri="{BB962C8B-B14F-4D97-AF65-F5344CB8AC3E}">
        <p14:creationId xmlns:p14="http://schemas.microsoft.com/office/powerpoint/2010/main" val="391096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555E-F487-FC4E-8ACE-42073C9C589F}"/>
              </a:ext>
            </a:extLst>
          </p:cNvPr>
          <p:cNvSpPr>
            <a:spLocks noGrp="1"/>
          </p:cNvSpPr>
          <p:nvPr>
            <p:ph type="title"/>
          </p:nvPr>
        </p:nvSpPr>
        <p:spPr/>
        <p:txBody>
          <a:bodyPr/>
          <a:lstStyle/>
          <a:p>
            <a:r>
              <a:rPr lang="en-US" dirty="0"/>
              <a:t>TERMINOLOGIES</a:t>
            </a:r>
          </a:p>
        </p:txBody>
      </p:sp>
      <p:sp>
        <p:nvSpPr>
          <p:cNvPr id="3" name="Content Placeholder 2">
            <a:extLst>
              <a:ext uri="{FF2B5EF4-FFF2-40B4-BE49-F238E27FC236}">
                <a16:creationId xmlns:a16="http://schemas.microsoft.com/office/drawing/2014/main" id="{7FF1C900-19F4-A748-A832-8CB8C10BD59A}"/>
              </a:ext>
            </a:extLst>
          </p:cNvPr>
          <p:cNvSpPr>
            <a:spLocks noGrp="1"/>
          </p:cNvSpPr>
          <p:nvPr>
            <p:ph idx="1"/>
          </p:nvPr>
        </p:nvSpPr>
        <p:spPr/>
        <p:txBody>
          <a:bodyPr>
            <a:normAutofit lnSpcReduction="10000"/>
          </a:bodyPr>
          <a:lstStyle/>
          <a:p>
            <a:pPr algn="just"/>
            <a:r>
              <a:rPr lang="en-IN" sz="2200" b="1" dirty="0"/>
              <a:t>Interpretation:</a:t>
            </a:r>
            <a:r>
              <a:rPr lang="en-IN" sz="2200" dirty="0"/>
              <a:t> Assignment of meaning to the symbols of a formal language.</a:t>
            </a:r>
          </a:p>
          <a:p>
            <a:pPr algn="just"/>
            <a:r>
              <a:rPr lang="en-IN" sz="2200" b="1" dirty="0"/>
              <a:t>Valuation</a:t>
            </a:r>
            <a:r>
              <a:rPr lang="en-IN" sz="2200" dirty="0"/>
              <a:t>: Assignment of truth values to propositional variables with a corresponding assignment of truth values to all propositional formulas with those variables.</a:t>
            </a:r>
          </a:p>
          <a:p>
            <a:pPr algn="just"/>
            <a:r>
              <a:rPr lang="en-IN" sz="2200" b="1" dirty="0"/>
              <a:t>Relevance Lemma:</a:t>
            </a:r>
            <a:r>
              <a:rPr lang="en-IN" sz="2200" dirty="0"/>
              <a:t> Let w be a proposition and A</a:t>
            </a:r>
            <a:r>
              <a:rPr lang="en-IN" sz="2200" baseline="-25000" dirty="0"/>
              <a:t>w</a:t>
            </a:r>
            <a:r>
              <a:rPr lang="en-IN" sz="2200" dirty="0"/>
              <a:t> be the set of all atomic subpropositions of w. Let s, t be two interpretations of w. If s(p)=t(p) for every p ∈ A</a:t>
            </a:r>
            <a:r>
              <a:rPr lang="en-IN" sz="2200" baseline="-25000" dirty="0"/>
              <a:t>w</a:t>
            </a:r>
            <a:r>
              <a:rPr lang="en-IN" sz="2200" dirty="0"/>
              <a:t>, then s(w) = t(w).</a:t>
            </a:r>
          </a:p>
          <a:p>
            <a:endParaRPr lang="en-US" sz="2200" dirty="0"/>
          </a:p>
        </p:txBody>
      </p:sp>
    </p:spTree>
    <p:extLst>
      <p:ext uri="{BB962C8B-B14F-4D97-AF65-F5344CB8AC3E}">
        <p14:creationId xmlns:p14="http://schemas.microsoft.com/office/powerpoint/2010/main" val="4003115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BAF6-94E9-D74F-A04C-F8A2B2F588F6}"/>
              </a:ext>
            </a:extLst>
          </p:cNvPr>
          <p:cNvSpPr>
            <a:spLocks noGrp="1"/>
          </p:cNvSpPr>
          <p:nvPr>
            <p:ph type="title"/>
          </p:nvPr>
        </p:nvSpPr>
        <p:spPr/>
        <p:txBody>
          <a:bodyPr/>
          <a:lstStyle/>
          <a:p>
            <a:r>
              <a:rPr lang="en-US" dirty="0"/>
              <a:t>semantics</a:t>
            </a:r>
          </a:p>
        </p:txBody>
      </p:sp>
      <p:sp>
        <p:nvSpPr>
          <p:cNvPr id="3" name="Content Placeholder 2">
            <a:extLst>
              <a:ext uri="{FF2B5EF4-FFF2-40B4-BE49-F238E27FC236}">
                <a16:creationId xmlns:a16="http://schemas.microsoft.com/office/drawing/2014/main" id="{333EF9ED-8862-D742-A432-2C8157401262}"/>
              </a:ext>
            </a:extLst>
          </p:cNvPr>
          <p:cNvSpPr>
            <a:spLocks noGrp="1"/>
          </p:cNvSpPr>
          <p:nvPr>
            <p:ph idx="1"/>
          </p:nvPr>
        </p:nvSpPr>
        <p:spPr>
          <a:xfrm>
            <a:off x="2231136" y="2638044"/>
            <a:ext cx="4953435" cy="3101983"/>
          </a:xfrm>
        </p:spPr>
        <p:txBody>
          <a:bodyPr>
            <a:normAutofit/>
          </a:bodyPr>
          <a:lstStyle/>
          <a:p>
            <a:r>
              <a:rPr lang="en-US" sz="2200" dirty="0"/>
              <a:t>Meaning – {0, 1}</a:t>
            </a:r>
          </a:p>
          <a:p>
            <a:r>
              <a:rPr lang="en-US" sz="2200" dirty="0"/>
              <a:t>Truth Values</a:t>
            </a:r>
          </a:p>
          <a:p>
            <a:pPr marL="0" indent="0">
              <a:buNone/>
            </a:pPr>
            <a:r>
              <a:rPr lang="en-US" sz="2200" dirty="0"/>
              <a:t>        ⊤ is 1 and that of ⊥ is 0</a:t>
            </a:r>
          </a:p>
          <a:p>
            <a:pPr marL="0" indent="0">
              <a:buNone/>
            </a:pPr>
            <a:r>
              <a:rPr lang="en-US" sz="2200" dirty="0"/>
              <a:t>        p   ¬p</a:t>
            </a:r>
            <a:r>
              <a:rPr lang="en-IN" sz="2200" dirty="0"/>
              <a:t> </a:t>
            </a:r>
          </a:p>
          <a:p>
            <a:pPr marL="0" indent="0">
              <a:buNone/>
            </a:pPr>
            <a:r>
              <a:rPr lang="en-IN" sz="2200" dirty="0"/>
              <a:t>        0    1</a:t>
            </a:r>
          </a:p>
          <a:p>
            <a:pPr marL="0" indent="0">
              <a:buNone/>
            </a:pPr>
            <a:r>
              <a:rPr lang="en-IN" sz="2200" dirty="0"/>
              <a:t>        1    0</a:t>
            </a:r>
            <a:endParaRPr lang="en-US" sz="2200" dirty="0"/>
          </a:p>
        </p:txBody>
      </p:sp>
      <p:pic>
        <p:nvPicPr>
          <p:cNvPr id="4" name="Picture 3">
            <a:extLst>
              <a:ext uri="{FF2B5EF4-FFF2-40B4-BE49-F238E27FC236}">
                <a16:creationId xmlns:a16="http://schemas.microsoft.com/office/drawing/2014/main" id="{A77D9E21-5BA8-2642-975B-2B054C5A29FF}"/>
              </a:ext>
            </a:extLst>
          </p:cNvPr>
          <p:cNvPicPr/>
          <p:nvPr/>
        </p:nvPicPr>
        <p:blipFill>
          <a:blip r:embed="rId2"/>
          <a:stretch>
            <a:fillRect/>
          </a:stretch>
        </p:blipFill>
        <p:spPr>
          <a:xfrm>
            <a:off x="6435306" y="2928540"/>
            <a:ext cx="5156579" cy="3385995"/>
          </a:xfrm>
          <a:prstGeom prst="rect">
            <a:avLst/>
          </a:prstGeom>
        </p:spPr>
      </p:pic>
    </p:spTree>
    <p:extLst>
      <p:ext uri="{BB962C8B-B14F-4D97-AF65-F5344CB8AC3E}">
        <p14:creationId xmlns:p14="http://schemas.microsoft.com/office/powerpoint/2010/main" val="4279411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D96D-3F6B-A747-BC45-425E6AE7DC08}"/>
              </a:ext>
            </a:extLst>
          </p:cNvPr>
          <p:cNvSpPr>
            <a:spLocks noGrp="1"/>
          </p:cNvSpPr>
          <p:nvPr>
            <p:ph type="title"/>
          </p:nvPr>
        </p:nvSpPr>
        <p:spPr/>
        <p:txBody>
          <a:bodyPr/>
          <a:lstStyle/>
          <a:p>
            <a:r>
              <a:rPr lang="en-US" dirty="0"/>
              <a:t>Truth Assignment &amp; valuation</a:t>
            </a:r>
          </a:p>
        </p:txBody>
      </p:sp>
      <p:sp>
        <p:nvSpPr>
          <p:cNvPr id="3" name="Content Placeholder 2">
            <a:extLst>
              <a:ext uri="{FF2B5EF4-FFF2-40B4-BE49-F238E27FC236}">
                <a16:creationId xmlns:a16="http://schemas.microsoft.com/office/drawing/2014/main" id="{1FDDAC28-D2BF-EB43-AF57-E7851E7CAFF8}"/>
              </a:ext>
            </a:extLst>
          </p:cNvPr>
          <p:cNvSpPr>
            <a:spLocks noGrp="1"/>
          </p:cNvSpPr>
          <p:nvPr>
            <p:ph idx="1"/>
          </p:nvPr>
        </p:nvSpPr>
        <p:spPr>
          <a:xfrm>
            <a:off x="1769423" y="2638044"/>
            <a:ext cx="8191441" cy="3905260"/>
          </a:xfrm>
        </p:spPr>
        <p:txBody>
          <a:bodyPr>
            <a:normAutofit/>
          </a:bodyPr>
          <a:lstStyle/>
          <a:p>
            <a:pPr algn="just"/>
            <a:r>
              <a:rPr lang="en-IN" dirty="0"/>
              <a:t>A truth assignment is any partial function t: AT </a:t>
            </a:r>
            <a:r>
              <a:rPr lang="en-US" dirty="0"/>
              <a:t>→{0,1}, where AT= {the set of all atomic propositions including ⊤ and ⊥ } with t(⊤)=1 and t(⊥)=0. </a:t>
            </a:r>
          </a:p>
          <a:p>
            <a:pPr algn="just"/>
            <a:r>
              <a:rPr lang="en-US" dirty="0"/>
              <a:t>A truth valuation is any partial function which is an extension of a truth assignment to the set PROP of all propositions satisfying the following properties:</a:t>
            </a:r>
            <a:endParaRPr lang="en-IN" dirty="0"/>
          </a:p>
          <a:p>
            <a:pPr lvl="0"/>
            <a:r>
              <a:rPr lang="en-US" dirty="0"/>
              <a:t>v(¬x) = 1 if v(x) = 0, else, v(¬x) = 0</a:t>
            </a:r>
            <a:endParaRPr lang="en-IN" dirty="0"/>
          </a:p>
          <a:p>
            <a:pPr lvl="0"/>
            <a:r>
              <a:rPr lang="en-US" dirty="0"/>
              <a:t>v(x ∧ y) = 1 if v(x) = v(y) = 1, else, v(x ∧ y) = 0</a:t>
            </a:r>
            <a:endParaRPr lang="en-IN" dirty="0"/>
          </a:p>
          <a:p>
            <a:pPr lvl="0"/>
            <a:r>
              <a:rPr lang="en-US" dirty="0"/>
              <a:t>v(x ∨ y) = 0 if v(x) = v(y) = 0, else, v(x ∨ y) = 1</a:t>
            </a:r>
            <a:endParaRPr lang="en-IN" dirty="0"/>
          </a:p>
          <a:p>
            <a:pPr lvl="0"/>
            <a:r>
              <a:rPr lang="en-US" dirty="0"/>
              <a:t>v(x → y) = 0 if v(x) = 1, v(y) = 0, else, v(x → y) = 1</a:t>
            </a:r>
            <a:endParaRPr lang="en-IN" dirty="0"/>
          </a:p>
          <a:p>
            <a:pPr lvl="0"/>
            <a:r>
              <a:rPr lang="en-US" dirty="0"/>
              <a:t>v(x    y) = 1 if v(x) = v(y), else, v(x     y) = 0</a:t>
            </a:r>
            <a:endParaRPr lang="en-IN" dirty="0"/>
          </a:p>
          <a:p>
            <a:pPr marL="0" indent="0">
              <a:buNone/>
            </a:pPr>
            <a:r>
              <a:rPr lang="en-US" dirty="0"/>
              <a:t>     for any propositions x, y ∈ PROP.</a:t>
            </a:r>
            <a:endParaRPr lang="en-IN" dirty="0"/>
          </a:p>
          <a:p>
            <a:endParaRPr lang="en-US" dirty="0"/>
          </a:p>
        </p:txBody>
      </p:sp>
      <p:cxnSp>
        <p:nvCxnSpPr>
          <p:cNvPr id="4" name="Straight Arrow Connector 3">
            <a:extLst>
              <a:ext uri="{FF2B5EF4-FFF2-40B4-BE49-F238E27FC236}">
                <a16:creationId xmlns:a16="http://schemas.microsoft.com/office/drawing/2014/main" id="{C87D4525-4810-9E42-A084-8150B92EFC6F}"/>
              </a:ext>
            </a:extLst>
          </p:cNvPr>
          <p:cNvCxnSpPr/>
          <p:nvPr/>
        </p:nvCxnSpPr>
        <p:spPr>
          <a:xfrm>
            <a:off x="5255756" y="581016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476A12C-950E-524F-8351-F8D46F4202DE}"/>
              </a:ext>
            </a:extLst>
          </p:cNvPr>
          <p:cNvCxnSpPr/>
          <p:nvPr/>
        </p:nvCxnSpPr>
        <p:spPr>
          <a:xfrm>
            <a:off x="2381924" y="581016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015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6AA0-D742-B14C-85C1-935D03CFAC28}"/>
              </a:ext>
            </a:extLst>
          </p:cNvPr>
          <p:cNvSpPr>
            <a:spLocks noGrp="1"/>
          </p:cNvSpPr>
          <p:nvPr>
            <p:ph type="title"/>
          </p:nvPr>
        </p:nvSpPr>
        <p:spPr/>
        <p:txBody>
          <a:bodyPr/>
          <a:lstStyle/>
          <a:p>
            <a:r>
              <a:rPr lang="en-US" dirty="0"/>
              <a:t>Valuation – truth table</a:t>
            </a:r>
          </a:p>
        </p:txBody>
      </p:sp>
      <p:sp>
        <p:nvSpPr>
          <p:cNvPr id="3" name="Content Placeholder 2">
            <a:extLst>
              <a:ext uri="{FF2B5EF4-FFF2-40B4-BE49-F238E27FC236}">
                <a16:creationId xmlns:a16="http://schemas.microsoft.com/office/drawing/2014/main" id="{AF0BD8EB-FDFD-F246-B796-A8415655E9BD}"/>
              </a:ext>
            </a:extLst>
          </p:cNvPr>
          <p:cNvSpPr>
            <a:spLocks noGrp="1"/>
          </p:cNvSpPr>
          <p:nvPr>
            <p:ph idx="1"/>
          </p:nvPr>
        </p:nvSpPr>
        <p:spPr/>
        <p:txBody>
          <a:bodyPr>
            <a:normAutofit/>
          </a:bodyPr>
          <a:lstStyle/>
          <a:p>
            <a:pPr marL="0" indent="0">
              <a:buNone/>
            </a:pPr>
            <a:r>
              <a:rPr lang="en-US" sz="2200" dirty="0"/>
              <a:t>u = ¬(p ∧ q) → (p ∨ (r     ¬q))</a:t>
            </a:r>
          </a:p>
        </p:txBody>
      </p:sp>
      <p:cxnSp>
        <p:nvCxnSpPr>
          <p:cNvPr id="4" name="Straight Arrow Connector 3">
            <a:extLst>
              <a:ext uri="{FF2B5EF4-FFF2-40B4-BE49-F238E27FC236}">
                <a16:creationId xmlns:a16="http://schemas.microsoft.com/office/drawing/2014/main" id="{FAA623B5-15A3-384C-81F8-7A6645358580}"/>
              </a:ext>
            </a:extLst>
          </p:cNvPr>
          <p:cNvCxnSpPr/>
          <p:nvPr/>
        </p:nvCxnSpPr>
        <p:spPr>
          <a:xfrm>
            <a:off x="5030122" y="288883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B78C56-CEDC-DA41-9D5D-49662AB1F4FF}"/>
              </a:ext>
            </a:extLst>
          </p:cNvPr>
          <p:cNvPicPr/>
          <p:nvPr/>
        </p:nvPicPr>
        <p:blipFill>
          <a:blip r:embed="rId2"/>
          <a:stretch>
            <a:fillRect/>
          </a:stretch>
        </p:blipFill>
        <p:spPr>
          <a:xfrm>
            <a:off x="2403201" y="3121734"/>
            <a:ext cx="6304795" cy="2655160"/>
          </a:xfrm>
          <a:prstGeom prst="rect">
            <a:avLst/>
          </a:prstGeom>
        </p:spPr>
      </p:pic>
      <p:graphicFrame>
        <p:nvGraphicFramePr>
          <p:cNvPr id="10" name="Table 9">
            <a:extLst>
              <a:ext uri="{FF2B5EF4-FFF2-40B4-BE49-F238E27FC236}">
                <a16:creationId xmlns:a16="http://schemas.microsoft.com/office/drawing/2014/main" id="{CB438BAD-185D-9E4A-9B20-545337459F31}"/>
              </a:ext>
            </a:extLst>
          </p:cNvPr>
          <p:cNvGraphicFramePr>
            <a:graphicFrameLocks noGrp="1"/>
          </p:cNvGraphicFramePr>
          <p:nvPr>
            <p:extLst>
              <p:ext uri="{D42A27DB-BD31-4B8C-83A1-F6EECF244321}">
                <p14:modId xmlns:p14="http://schemas.microsoft.com/office/powerpoint/2010/main" val="2133323302"/>
              </p:ext>
            </p:extLst>
          </p:nvPr>
        </p:nvGraphicFramePr>
        <p:xfrm>
          <a:off x="360719" y="2157767"/>
          <a:ext cx="1574761" cy="1854200"/>
        </p:xfrm>
        <a:graphic>
          <a:graphicData uri="http://schemas.openxmlformats.org/drawingml/2006/table">
            <a:tbl>
              <a:tblPr firstRow="1" bandRow="1">
                <a:tableStyleId>{5C22544A-7EE6-4342-B048-85BDC9FD1C3A}</a:tableStyleId>
              </a:tblPr>
              <a:tblGrid>
                <a:gridCol w="406398">
                  <a:extLst>
                    <a:ext uri="{9D8B030D-6E8A-4147-A177-3AD203B41FA5}">
                      <a16:colId xmlns:a16="http://schemas.microsoft.com/office/drawing/2014/main" val="379338082"/>
                    </a:ext>
                  </a:extLst>
                </a:gridCol>
                <a:gridCol w="441960">
                  <a:extLst>
                    <a:ext uri="{9D8B030D-6E8A-4147-A177-3AD203B41FA5}">
                      <a16:colId xmlns:a16="http://schemas.microsoft.com/office/drawing/2014/main" val="3389290834"/>
                    </a:ext>
                  </a:extLst>
                </a:gridCol>
                <a:gridCol w="726403">
                  <a:extLst>
                    <a:ext uri="{9D8B030D-6E8A-4147-A177-3AD203B41FA5}">
                      <a16:colId xmlns:a16="http://schemas.microsoft.com/office/drawing/2014/main" val="4251973396"/>
                    </a:ext>
                  </a:extLst>
                </a:gridCol>
              </a:tblGrid>
              <a:tr h="370840">
                <a:tc>
                  <a:txBody>
                    <a:bodyPr/>
                    <a:lstStyle/>
                    <a:p>
                      <a:r>
                        <a:rPr lang="en-US" dirty="0"/>
                        <a:t>p</a:t>
                      </a:r>
                    </a:p>
                  </a:txBody>
                  <a:tcPr/>
                </a:tc>
                <a:tc>
                  <a:txBody>
                    <a:bodyPr/>
                    <a:lstStyle/>
                    <a:p>
                      <a:r>
                        <a:rPr lang="en-US" dirty="0"/>
                        <a:t>q</a:t>
                      </a:r>
                    </a:p>
                  </a:txBody>
                  <a:tcPr/>
                </a:tc>
                <a:tc>
                  <a:txBody>
                    <a:bodyPr/>
                    <a:lstStyle/>
                    <a:p>
                      <a:r>
                        <a:rPr lang="en-US" dirty="0"/>
                        <a:t>p</a:t>
                      </a:r>
                      <a:r>
                        <a:rPr lang="en-US" sz="1800" dirty="0"/>
                        <a:t> ∧ q</a:t>
                      </a:r>
                      <a:endParaRPr lang="en-US" dirty="0"/>
                    </a:p>
                  </a:txBody>
                  <a:tcPr/>
                </a:tc>
                <a:extLst>
                  <a:ext uri="{0D108BD9-81ED-4DB2-BD59-A6C34878D82A}">
                    <a16:rowId xmlns:a16="http://schemas.microsoft.com/office/drawing/2014/main" val="3428231295"/>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76353692"/>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731681294"/>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855683536"/>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71235256"/>
                  </a:ext>
                </a:extLst>
              </a:tr>
            </a:tbl>
          </a:graphicData>
        </a:graphic>
      </p:graphicFrame>
      <p:graphicFrame>
        <p:nvGraphicFramePr>
          <p:cNvPr id="11" name="Table 10">
            <a:extLst>
              <a:ext uri="{FF2B5EF4-FFF2-40B4-BE49-F238E27FC236}">
                <a16:creationId xmlns:a16="http://schemas.microsoft.com/office/drawing/2014/main" id="{70FA1543-7308-6C4D-97AB-EF9703EB95F9}"/>
              </a:ext>
            </a:extLst>
          </p:cNvPr>
          <p:cNvGraphicFramePr>
            <a:graphicFrameLocks noGrp="1"/>
          </p:cNvGraphicFramePr>
          <p:nvPr>
            <p:extLst>
              <p:ext uri="{D42A27DB-BD31-4B8C-83A1-F6EECF244321}">
                <p14:modId xmlns:p14="http://schemas.microsoft.com/office/powerpoint/2010/main" val="2502037047"/>
              </p:ext>
            </p:extLst>
          </p:nvPr>
        </p:nvGraphicFramePr>
        <p:xfrm>
          <a:off x="360718" y="4412447"/>
          <a:ext cx="1574761" cy="1854200"/>
        </p:xfrm>
        <a:graphic>
          <a:graphicData uri="http://schemas.openxmlformats.org/drawingml/2006/table">
            <a:tbl>
              <a:tblPr firstRow="1" bandRow="1">
                <a:tableStyleId>{5C22544A-7EE6-4342-B048-85BDC9FD1C3A}</a:tableStyleId>
              </a:tblPr>
              <a:tblGrid>
                <a:gridCol w="406398">
                  <a:extLst>
                    <a:ext uri="{9D8B030D-6E8A-4147-A177-3AD203B41FA5}">
                      <a16:colId xmlns:a16="http://schemas.microsoft.com/office/drawing/2014/main" val="379338082"/>
                    </a:ext>
                  </a:extLst>
                </a:gridCol>
                <a:gridCol w="441960">
                  <a:extLst>
                    <a:ext uri="{9D8B030D-6E8A-4147-A177-3AD203B41FA5}">
                      <a16:colId xmlns:a16="http://schemas.microsoft.com/office/drawing/2014/main" val="3389290834"/>
                    </a:ext>
                  </a:extLst>
                </a:gridCol>
                <a:gridCol w="726403">
                  <a:extLst>
                    <a:ext uri="{9D8B030D-6E8A-4147-A177-3AD203B41FA5}">
                      <a16:colId xmlns:a16="http://schemas.microsoft.com/office/drawing/2014/main" val="4251973396"/>
                    </a:ext>
                  </a:extLst>
                </a:gridCol>
              </a:tblGrid>
              <a:tr h="370840">
                <a:tc>
                  <a:txBody>
                    <a:bodyPr/>
                    <a:lstStyle/>
                    <a:p>
                      <a:r>
                        <a:rPr lang="en-US" dirty="0"/>
                        <a:t>p</a:t>
                      </a:r>
                    </a:p>
                  </a:txBody>
                  <a:tcPr/>
                </a:tc>
                <a:tc>
                  <a:txBody>
                    <a:bodyPr/>
                    <a:lstStyle/>
                    <a:p>
                      <a:r>
                        <a:rPr lang="en-US" dirty="0"/>
                        <a:t>q</a:t>
                      </a:r>
                    </a:p>
                  </a:txBody>
                  <a:tcPr/>
                </a:tc>
                <a:tc>
                  <a:txBody>
                    <a:bodyPr/>
                    <a:lstStyle/>
                    <a:p>
                      <a:r>
                        <a:rPr lang="en-US" dirty="0"/>
                        <a:t>p</a:t>
                      </a:r>
                      <a:r>
                        <a:rPr lang="en-US" sz="1800" dirty="0"/>
                        <a:t> ∨ q</a:t>
                      </a:r>
                      <a:endParaRPr lang="en-US" dirty="0"/>
                    </a:p>
                  </a:txBody>
                  <a:tcPr/>
                </a:tc>
                <a:extLst>
                  <a:ext uri="{0D108BD9-81ED-4DB2-BD59-A6C34878D82A}">
                    <a16:rowId xmlns:a16="http://schemas.microsoft.com/office/drawing/2014/main" val="3428231295"/>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7635369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73168129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855683536"/>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71235256"/>
                  </a:ext>
                </a:extLst>
              </a:tr>
            </a:tbl>
          </a:graphicData>
        </a:graphic>
      </p:graphicFrame>
      <p:graphicFrame>
        <p:nvGraphicFramePr>
          <p:cNvPr id="12" name="Table 11">
            <a:extLst>
              <a:ext uri="{FF2B5EF4-FFF2-40B4-BE49-F238E27FC236}">
                <a16:creationId xmlns:a16="http://schemas.microsoft.com/office/drawing/2014/main" id="{65082F24-17DF-2D41-A77B-1864435B3817}"/>
              </a:ext>
            </a:extLst>
          </p:cNvPr>
          <p:cNvGraphicFramePr>
            <a:graphicFrameLocks noGrp="1"/>
          </p:cNvGraphicFramePr>
          <p:nvPr>
            <p:extLst>
              <p:ext uri="{D42A27DB-BD31-4B8C-83A1-F6EECF244321}">
                <p14:modId xmlns:p14="http://schemas.microsoft.com/office/powerpoint/2010/main" val="2864576269"/>
              </p:ext>
            </p:extLst>
          </p:nvPr>
        </p:nvGraphicFramePr>
        <p:xfrm>
          <a:off x="9993428" y="2638044"/>
          <a:ext cx="1849082" cy="1854200"/>
        </p:xfrm>
        <a:graphic>
          <a:graphicData uri="http://schemas.openxmlformats.org/drawingml/2006/table">
            <a:tbl>
              <a:tblPr firstRow="1" bandRow="1">
                <a:tableStyleId>{5C22544A-7EE6-4342-B048-85BDC9FD1C3A}</a:tableStyleId>
              </a:tblPr>
              <a:tblGrid>
                <a:gridCol w="406398">
                  <a:extLst>
                    <a:ext uri="{9D8B030D-6E8A-4147-A177-3AD203B41FA5}">
                      <a16:colId xmlns:a16="http://schemas.microsoft.com/office/drawing/2014/main" val="379338082"/>
                    </a:ext>
                  </a:extLst>
                </a:gridCol>
                <a:gridCol w="441960">
                  <a:extLst>
                    <a:ext uri="{9D8B030D-6E8A-4147-A177-3AD203B41FA5}">
                      <a16:colId xmlns:a16="http://schemas.microsoft.com/office/drawing/2014/main" val="3389290834"/>
                    </a:ext>
                  </a:extLst>
                </a:gridCol>
                <a:gridCol w="1000724">
                  <a:extLst>
                    <a:ext uri="{9D8B030D-6E8A-4147-A177-3AD203B41FA5}">
                      <a16:colId xmlns:a16="http://schemas.microsoft.com/office/drawing/2014/main" val="4251973396"/>
                    </a:ext>
                  </a:extLst>
                </a:gridCol>
              </a:tblGrid>
              <a:tr h="370840">
                <a:tc>
                  <a:txBody>
                    <a:bodyPr/>
                    <a:lstStyle/>
                    <a:p>
                      <a:r>
                        <a:rPr lang="en-US" dirty="0"/>
                        <a:t>p</a:t>
                      </a:r>
                    </a:p>
                  </a:txBody>
                  <a:tcPr/>
                </a:tc>
                <a:tc>
                  <a:txBody>
                    <a:bodyPr/>
                    <a:lstStyle/>
                    <a:p>
                      <a:r>
                        <a:rPr lang="en-US" dirty="0"/>
                        <a:t>q</a:t>
                      </a:r>
                    </a:p>
                  </a:txBody>
                  <a:tcPr/>
                </a:tc>
                <a:tc>
                  <a:txBody>
                    <a:bodyPr/>
                    <a:lstStyle/>
                    <a:p>
                      <a:r>
                        <a:rPr lang="en-US" dirty="0"/>
                        <a:t>p</a:t>
                      </a:r>
                      <a:r>
                        <a:rPr lang="en-US" sz="1800" dirty="0"/>
                        <a:t> → q</a:t>
                      </a:r>
                      <a:endParaRPr lang="en-US" dirty="0"/>
                    </a:p>
                  </a:txBody>
                  <a:tcPr/>
                </a:tc>
                <a:extLst>
                  <a:ext uri="{0D108BD9-81ED-4DB2-BD59-A6C34878D82A}">
                    <a16:rowId xmlns:a16="http://schemas.microsoft.com/office/drawing/2014/main" val="3428231295"/>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76353692"/>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73168129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85568353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771235256"/>
                  </a:ext>
                </a:extLst>
              </a:tr>
            </a:tbl>
          </a:graphicData>
        </a:graphic>
      </p:graphicFrame>
      <p:graphicFrame>
        <p:nvGraphicFramePr>
          <p:cNvPr id="13" name="Table 12">
            <a:extLst>
              <a:ext uri="{FF2B5EF4-FFF2-40B4-BE49-F238E27FC236}">
                <a16:creationId xmlns:a16="http://schemas.microsoft.com/office/drawing/2014/main" id="{8352A255-DE25-724A-A998-7405E4066F49}"/>
              </a:ext>
            </a:extLst>
          </p:cNvPr>
          <p:cNvGraphicFramePr>
            <a:graphicFrameLocks noGrp="1"/>
          </p:cNvGraphicFramePr>
          <p:nvPr>
            <p:extLst>
              <p:ext uri="{D42A27DB-BD31-4B8C-83A1-F6EECF244321}">
                <p14:modId xmlns:p14="http://schemas.microsoft.com/office/powerpoint/2010/main" val="1942969305"/>
              </p:ext>
            </p:extLst>
          </p:nvPr>
        </p:nvGraphicFramePr>
        <p:xfrm>
          <a:off x="9736156" y="4911964"/>
          <a:ext cx="1849082" cy="1854200"/>
        </p:xfrm>
        <a:graphic>
          <a:graphicData uri="http://schemas.openxmlformats.org/drawingml/2006/table">
            <a:tbl>
              <a:tblPr firstRow="1" bandRow="1">
                <a:tableStyleId>{5C22544A-7EE6-4342-B048-85BDC9FD1C3A}</a:tableStyleId>
              </a:tblPr>
              <a:tblGrid>
                <a:gridCol w="406398">
                  <a:extLst>
                    <a:ext uri="{9D8B030D-6E8A-4147-A177-3AD203B41FA5}">
                      <a16:colId xmlns:a16="http://schemas.microsoft.com/office/drawing/2014/main" val="379338082"/>
                    </a:ext>
                  </a:extLst>
                </a:gridCol>
                <a:gridCol w="441960">
                  <a:extLst>
                    <a:ext uri="{9D8B030D-6E8A-4147-A177-3AD203B41FA5}">
                      <a16:colId xmlns:a16="http://schemas.microsoft.com/office/drawing/2014/main" val="3389290834"/>
                    </a:ext>
                  </a:extLst>
                </a:gridCol>
                <a:gridCol w="1000724">
                  <a:extLst>
                    <a:ext uri="{9D8B030D-6E8A-4147-A177-3AD203B41FA5}">
                      <a16:colId xmlns:a16="http://schemas.microsoft.com/office/drawing/2014/main" val="4251973396"/>
                    </a:ext>
                  </a:extLst>
                </a:gridCol>
              </a:tblGrid>
              <a:tr h="370840">
                <a:tc>
                  <a:txBody>
                    <a:bodyPr/>
                    <a:lstStyle/>
                    <a:p>
                      <a:r>
                        <a:rPr lang="en-US" dirty="0"/>
                        <a:t>p</a:t>
                      </a:r>
                    </a:p>
                  </a:txBody>
                  <a:tcPr/>
                </a:tc>
                <a:tc>
                  <a:txBody>
                    <a:bodyPr/>
                    <a:lstStyle/>
                    <a:p>
                      <a:r>
                        <a:rPr lang="en-US" dirty="0"/>
                        <a:t>q</a:t>
                      </a:r>
                    </a:p>
                  </a:txBody>
                  <a:tcPr/>
                </a:tc>
                <a:tc>
                  <a:txBody>
                    <a:bodyPr/>
                    <a:lstStyle/>
                    <a:p>
                      <a:r>
                        <a:rPr lang="en-US" dirty="0"/>
                        <a:t>p</a:t>
                      </a:r>
                      <a:r>
                        <a:rPr lang="en-US" sz="1800" dirty="0"/>
                        <a:t>    q</a:t>
                      </a:r>
                      <a:endParaRPr lang="en-US" dirty="0"/>
                    </a:p>
                  </a:txBody>
                  <a:tcPr/>
                </a:tc>
                <a:extLst>
                  <a:ext uri="{0D108BD9-81ED-4DB2-BD59-A6C34878D82A}">
                    <a16:rowId xmlns:a16="http://schemas.microsoft.com/office/drawing/2014/main" val="3428231295"/>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76353692"/>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731681294"/>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85568353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771235256"/>
                  </a:ext>
                </a:extLst>
              </a:tr>
            </a:tbl>
          </a:graphicData>
        </a:graphic>
      </p:graphicFrame>
      <p:cxnSp>
        <p:nvCxnSpPr>
          <p:cNvPr id="14" name="Straight Arrow Connector 13">
            <a:extLst>
              <a:ext uri="{FF2B5EF4-FFF2-40B4-BE49-F238E27FC236}">
                <a16:creationId xmlns:a16="http://schemas.microsoft.com/office/drawing/2014/main" id="{B7EDDA22-1089-0740-B367-94A43390649C}"/>
              </a:ext>
            </a:extLst>
          </p:cNvPr>
          <p:cNvCxnSpPr/>
          <p:nvPr/>
        </p:nvCxnSpPr>
        <p:spPr>
          <a:xfrm>
            <a:off x="10801010" y="5113873"/>
            <a:ext cx="23391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82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4EA0-194E-7F4C-A5A5-71DEEE6BA343}"/>
              </a:ext>
            </a:extLst>
          </p:cNvPr>
          <p:cNvSpPr>
            <a:spLocks noGrp="1"/>
          </p:cNvSpPr>
          <p:nvPr>
            <p:ph type="title"/>
          </p:nvPr>
        </p:nvSpPr>
        <p:spPr/>
        <p:txBody>
          <a:bodyPr/>
          <a:lstStyle/>
          <a:p>
            <a:r>
              <a:rPr lang="en-US" dirty="0"/>
              <a:t>Valuation – parse tree</a:t>
            </a:r>
          </a:p>
        </p:txBody>
      </p:sp>
      <p:sp>
        <p:nvSpPr>
          <p:cNvPr id="3" name="Content Placeholder 2">
            <a:extLst>
              <a:ext uri="{FF2B5EF4-FFF2-40B4-BE49-F238E27FC236}">
                <a16:creationId xmlns:a16="http://schemas.microsoft.com/office/drawing/2014/main" id="{33CCDA6F-3019-8F44-B97C-0657F37B5788}"/>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FC1E9E19-6D64-7548-80AC-C09E6F620BED}"/>
              </a:ext>
            </a:extLst>
          </p:cNvPr>
          <p:cNvPicPr/>
          <p:nvPr/>
        </p:nvPicPr>
        <p:blipFill>
          <a:blip r:embed="rId2"/>
          <a:stretch>
            <a:fillRect/>
          </a:stretch>
        </p:blipFill>
        <p:spPr>
          <a:xfrm>
            <a:off x="2599271" y="2638042"/>
            <a:ext cx="3124635" cy="3101983"/>
          </a:xfrm>
          <a:prstGeom prst="rect">
            <a:avLst/>
          </a:prstGeom>
        </p:spPr>
      </p:pic>
      <p:pic>
        <p:nvPicPr>
          <p:cNvPr id="5" name="Picture 4">
            <a:extLst>
              <a:ext uri="{FF2B5EF4-FFF2-40B4-BE49-F238E27FC236}">
                <a16:creationId xmlns:a16="http://schemas.microsoft.com/office/drawing/2014/main" id="{D5CC0C73-BAB1-6741-A361-36EF04A23B76}"/>
              </a:ext>
            </a:extLst>
          </p:cNvPr>
          <p:cNvPicPr/>
          <p:nvPr/>
        </p:nvPicPr>
        <p:blipFill>
          <a:blip r:embed="rId3"/>
          <a:stretch>
            <a:fillRect/>
          </a:stretch>
        </p:blipFill>
        <p:spPr>
          <a:xfrm>
            <a:off x="6092041" y="2638042"/>
            <a:ext cx="3306799" cy="3101983"/>
          </a:xfrm>
          <a:prstGeom prst="rect">
            <a:avLst/>
          </a:prstGeom>
        </p:spPr>
      </p:pic>
    </p:spTree>
    <p:extLst>
      <p:ext uri="{BB962C8B-B14F-4D97-AF65-F5344CB8AC3E}">
        <p14:creationId xmlns:p14="http://schemas.microsoft.com/office/powerpoint/2010/main" val="9224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9FD7528-C9DF-864A-9D5C-73A62C38389E}"/>
              </a:ext>
            </a:extLst>
          </p:cNvPr>
          <p:cNvGraphicFramePr>
            <a:graphicFrameLocks noGrp="1"/>
          </p:cNvGraphicFramePr>
          <p:nvPr>
            <p:ph idx="1"/>
            <p:extLst>
              <p:ext uri="{D42A27DB-BD31-4B8C-83A1-F6EECF244321}">
                <p14:modId xmlns:p14="http://schemas.microsoft.com/office/powerpoint/2010/main" val="3237339563"/>
              </p:ext>
            </p:extLst>
          </p:nvPr>
        </p:nvGraphicFramePr>
        <p:xfrm>
          <a:off x="1050029" y="1999743"/>
          <a:ext cx="10684041" cy="3655065"/>
        </p:xfrm>
        <a:graphic>
          <a:graphicData uri="http://schemas.openxmlformats.org/drawingml/2006/table">
            <a:tbl>
              <a:tblPr firstRow="1" bandRow="1">
                <a:tableStyleId>{5C22544A-7EE6-4342-B048-85BDC9FD1C3A}</a:tableStyleId>
              </a:tblPr>
              <a:tblGrid>
                <a:gridCol w="1533913">
                  <a:extLst>
                    <a:ext uri="{9D8B030D-6E8A-4147-A177-3AD203B41FA5}">
                      <a16:colId xmlns:a16="http://schemas.microsoft.com/office/drawing/2014/main" val="1169056085"/>
                    </a:ext>
                  </a:extLst>
                </a:gridCol>
                <a:gridCol w="9150128">
                  <a:extLst>
                    <a:ext uri="{9D8B030D-6E8A-4147-A177-3AD203B41FA5}">
                      <a16:colId xmlns:a16="http://schemas.microsoft.com/office/drawing/2014/main" val="1899901468"/>
                    </a:ext>
                  </a:extLst>
                </a:gridCol>
              </a:tblGrid>
              <a:tr h="770020">
                <a:tc>
                  <a:txBody>
                    <a:bodyPr/>
                    <a:lstStyle/>
                    <a:p>
                      <a:pPr algn="just"/>
                      <a:r>
                        <a:rPr lang="en-US" sz="2200" dirty="0"/>
                        <a:t> Learning Rationale</a:t>
                      </a:r>
                    </a:p>
                  </a:txBody>
                  <a:tcPr/>
                </a:tc>
                <a:tc>
                  <a:txBody>
                    <a:bodyPr/>
                    <a:lstStyle/>
                    <a:p>
                      <a:pPr algn="just"/>
                      <a:r>
                        <a:rPr lang="en-IN" sz="2200" dirty="0"/>
                        <a:t>The purpose of learning this course is to:</a:t>
                      </a:r>
                      <a:endParaRPr lang="en-US" sz="2200" dirty="0"/>
                    </a:p>
                  </a:txBody>
                  <a:tcPr/>
                </a:tc>
                <a:extLst>
                  <a:ext uri="{0D108BD9-81ED-4DB2-BD59-A6C34878D82A}">
                    <a16:rowId xmlns:a16="http://schemas.microsoft.com/office/drawing/2014/main" val="3258894179"/>
                  </a:ext>
                </a:extLst>
              </a:tr>
              <a:tr h="577009">
                <a:tc>
                  <a:txBody>
                    <a:bodyPr/>
                    <a:lstStyle/>
                    <a:p>
                      <a:pPr algn="just"/>
                      <a:r>
                        <a:rPr lang="en-US" sz="2200" dirty="0"/>
                        <a:t>1</a:t>
                      </a:r>
                    </a:p>
                  </a:txBody>
                  <a:tcPr/>
                </a:tc>
                <a:tc>
                  <a:txBody>
                    <a:bodyPr/>
                    <a:lstStyle/>
                    <a:p>
                      <a:pPr algn="just"/>
                      <a:r>
                        <a:rPr lang="en-IN" sz="2400" dirty="0"/>
                        <a:t>Understand the basics of Propositional logic</a:t>
                      </a:r>
                      <a:endParaRPr lang="en-US" sz="2200" dirty="0"/>
                    </a:p>
                  </a:txBody>
                  <a:tcPr/>
                </a:tc>
                <a:extLst>
                  <a:ext uri="{0D108BD9-81ED-4DB2-BD59-A6C34878D82A}">
                    <a16:rowId xmlns:a16="http://schemas.microsoft.com/office/drawing/2014/main" val="3647514707"/>
                  </a:ext>
                </a:extLst>
              </a:tr>
              <a:tr h="577009">
                <a:tc>
                  <a:txBody>
                    <a:bodyPr/>
                    <a:lstStyle/>
                    <a:p>
                      <a:pPr algn="just"/>
                      <a:r>
                        <a:rPr lang="en-US" sz="2200" dirty="0"/>
                        <a:t>2</a:t>
                      </a:r>
                    </a:p>
                  </a:txBody>
                  <a:tcPr/>
                </a:tc>
                <a:tc>
                  <a:txBody>
                    <a:bodyPr/>
                    <a:lstStyle/>
                    <a:p>
                      <a:pPr algn="just"/>
                      <a:r>
                        <a:rPr lang="en-IN" sz="2400" dirty="0"/>
                        <a:t>Acquire skills on rules to handle Propositional logic</a:t>
                      </a:r>
                      <a:endParaRPr lang="en-US" sz="2200" dirty="0"/>
                    </a:p>
                  </a:txBody>
                  <a:tcPr/>
                </a:tc>
                <a:extLst>
                  <a:ext uri="{0D108BD9-81ED-4DB2-BD59-A6C34878D82A}">
                    <a16:rowId xmlns:a16="http://schemas.microsoft.com/office/drawing/2014/main" val="3849134850"/>
                  </a:ext>
                </a:extLst>
              </a:tr>
              <a:tr h="577009">
                <a:tc>
                  <a:txBody>
                    <a:bodyPr/>
                    <a:lstStyle/>
                    <a:p>
                      <a:pPr algn="just"/>
                      <a:r>
                        <a:rPr lang="en-US" sz="2200" dirty="0"/>
                        <a:t>3</a:t>
                      </a:r>
                    </a:p>
                  </a:txBody>
                  <a:tcPr/>
                </a:tc>
                <a:tc>
                  <a:txBody>
                    <a:bodyPr/>
                    <a:lstStyle/>
                    <a:p>
                      <a:pPr algn="just"/>
                      <a:r>
                        <a:rPr lang="en-IN" sz="2400" dirty="0"/>
                        <a:t>Understand the First order Logic and Meta theorems</a:t>
                      </a:r>
                      <a:endParaRPr lang="en-US" sz="2200" dirty="0"/>
                    </a:p>
                  </a:txBody>
                  <a:tcPr/>
                </a:tc>
                <a:extLst>
                  <a:ext uri="{0D108BD9-81ED-4DB2-BD59-A6C34878D82A}">
                    <a16:rowId xmlns:a16="http://schemas.microsoft.com/office/drawing/2014/main" val="3132836564"/>
                  </a:ext>
                </a:extLst>
              </a:tr>
              <a:tr h="577009">
                <a:tc>
                  <a:txBody>
                    <a:bodyPr/>
                    <a:lstStyle/>
                    <a:p>
                      <a:pPr algn="just"/>
                      <a:r>
                        <a:rPr lang="en-US" sz="2200" dirty="0"/>
                        <a:t>4</a:t>
                      </a:r>
                    </a:p>
                  </a:txBody>
                  <a:tcPr/>
                </a:tc>
                <a:tc>
                  <a:txBody>
                    <a:bodyPr/>
                    <a:lstStyle/>
                    <a:p>
                      <a:pPr algn="just"/>
                      <a:r>
                        <a:rPr lang="en-IN" sz="2400" dirty="0"/>
                        <a:t>Learn the art of application of AI Concepts.</a:t>
                      </a:r>
                      <a:endParaRPr lang="en-US" sz="2200" dirty="0"/>
                    </a:p>
                  </a:txBody>
                  <a:tcPr/>
                </a:tc>
                <a:extLst>
                  <a:ext uri="{0D108BD9-81ED-4DB2-BD59-A6C34878D82A}">
                    <a16:rowId xmlns:a16="http://schemas.microsoft.com/office/drawing/2014/main" val="2686998325"/>
                  </a:ext>
                </a:extLst>
              </a:tr>
              <a:tr h="577009">
                <a:tc>
                  <a:txBody>
                    <a:bodyPr/>
                    <a:lstStyle/>
                    <a:p>
                      <a:pPr algn="just"/>
                      <a:r>
                        <a:rPr lang="en-US" sz="2200" dirty="0"/>
                        <a:t>5</a:t>
                      </a:r>
                    </a:p>
                  </a:txBody>
                  <a:tcPr/>
                </a:tc>
                <a:tc>
                  <a:txBody>
                    <a:bodyPr/>
                    <a:lstStyle/>
                    <a:p>
                      <a:pPr algn="just"/>
                      <a:r>
                        <a:rPr lang="en-IN" sz="2400" dirty="0"/>
                        <a:t>Master various theorems on Logic</a:t>
                      </a:r>
                      <a:endParaRPr lang="en-US" sz="2200" dirty="0"/>
                    </a:p>
                  </a:txBody>
                  <a:tcPr/>
                </a:tc>
                <a:extLst>
                  <a:ext uri="{0D108BD9-81ED-4DB2-BD59-A6C34878D82A}">
                    <a16:rowId xmlns:a16="http://schemas.microsoft.com/office/drawing/2014/main" val="2380617396"/>
                  </a:ext>
                </a:extLst>
              </a:tr>
            </a:tbl>
          </a:graphicData>
        </a:graphic>
      </p:graphicFrame>
      <p:sp>
        <p:nvSpPr>
          <p:cNvPr id="2" name="Rectangle 1">
            <a:extLst>
              <a:ext uri="{FF2B5EF4-FFF2-40B4-BE49-F238E27FC236}">
                <a16:creationId xmlns:a16="http://schemas.microsoft.com/office/drawing/2014/main" id="{7D6ABD66-8C02-E84E-AF2E-305FD1B9ECF1}"/>
              </a:ext>
            </a:extLst>
          </p:cNvPr>
          <p:cNvSpPr/>
          <p:nvPr/>
        </p:nvSpPr>
        <p:spPr>
          <a:xfrm>
            <a:off x="5659610" y="1332406"/>
            <a:ext cx="1738718" cy="553998"/>
          </a:xfrm>
          <a:prstGeom prst="rect">
            <a:avLst/>
          </a:prstGeom>
          <a:solidFill>
            <a:schemeClr val="bg1"/>
          </a:solidFill>
        </p:spPr>
        <p:txBody>
          <a:bodyPr wrap="square">
            <a:spAutoFit/>
          </a:bodyPr>
          <a:lstStyle/>
          <a:p>
            <a:r>
              <a:rPr lang="en-IN" sz="3000" dirty="0">
                <a:solidFill>
                  <a:srgbClr val="07873E"/>
                </a:solidFill>
              </a:rPr>
              <a:t>WHY?</a:t>
            </a:r>
            <a:endParaRPr lang="en-US" sz="3000" dirty="0">
              <a:solidFill>
                <a:srgbClr val="07873E"/>
              </a:solidFill>
            </a:endParaRPr>
          </a:p>
        </p:txBody>
      </p:sp>
      <p:sp>
        <p:nvSpPr>
          <p:cNvPr id="5" name="Rectangle 4">
            <a:extLst>
              <a:ext uri="{FF2B5EF4-FFF2-40B4-BE49-F238E27FC236}">
                <a16:creationId xmlns:a16="http://schemas.microsoft.com/office/drawing/2014/main" id="{A5377D3D-B886-A24A-B87D-46BF1984EB76}"/>
              </a:ext>
            </a:extLst>
          </p:cNvPr>
          <p:cNvSpPr/>
          <p:nvPr/>
        </p:nvSpPr>
        <p:spPr>
          <a:xfrm>
            <a:off x="848149" y="1546418"/>
            <a:ext cx="3343842" cy="430887"/>
          </a:xfrm>
          <a:prstGeom prst="rect">
            <a:avLst/>
          </a:prstGeom>
          <a:solidFill>
            <a:schemeClr val="bg1"/>
          </a:solidFill>
        </p:spPr>
        <p:txBody>
          <a:bodyPr wrap="square">
            <a:spAutoFit/>
          </a:bodyPr>
          <a:lstStyle/>
          <a:p>
            <a:r>
              <a:rPr lang="en-IN" sz="2200" dirty="0">
                <a:solidFill>
                  <a:srgbClr val="07873E"/>
                </a:solidFill>
              </a:rPr>
              <a:t>Course Learning Objective</a:t>
            </a:r>
            <a:endParaRPr lang="en-US" sz="2200" dirty="0">
              <a:solidFill>
                <a:srgbClr val="07873E"/>
              </a:solidFill>
            </a:endParaRPr>
          </a:p>
        </p:txBody>
      </p:sp>
    </p:spTree>
    <p:extLst>
      <p:ext uri="{BB962C8B-B14F-4D97-AF65-F5344CB8AC3E}">
        <p14:creationId xmlns:p14="http://schemas.microsoft.com/office/powerpoint/2010/main" val="4042501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723D1F89-63F0-3141-8240-833B80983668}"/>
              </a:ext>
            </a:extLst>
          </p:cNvPr>
          <p:cNvGraphicFramePr>
            <a:graphicFrameLocks noGrp="1"/>
          </p:cNvGraphicFramePr>
          <p:nvPr/>
        </p:nvGraphicFramePr>
        <p:xfrm>
          <a:off x="6636704" y="4241661"/>
          <a:ext cx="5212642" cy="1828800"/>
        </p:xfrm>
        <a:graphic>
          <a:graphicData uri="http://schemas.openxmlformats.org/drawingml/2006/table">
            <a:tbl>
              <a:tblPr firstRow="1" firstCol="1" bandRow="1">
                <a:tableStyleId>{5C22544A-7EE6-4342-B048-85BDC9FD1C3A}</a:tableStyleId>
              </a:tblPr>
              <a:tblGrid>
                <a:gridCol w="375529">
                  <a:extLst>
                    <a:ext uri="{9D8B030D-6E8A-4147-A177-3AD203B41FA5}">
                      <a16:colId xmlns:a16="http://schemas.microsoft.com/office/drawing/2014/main" val="4194167359"/>
                    </a:ext>
                  </a:extLst>
                </a:gridCol>
                <a:gridCol w="380875">
                  <a:extLst>
                    <a:ext uri="{9D8B030D-6E8A-4147-A177-3AD203B41FA5}">
                      <a16:colId xmlns:a16="http://schemas.microsoft.com/office/drawing/2014/main" val="2693711630"/>
                    </a:ext>
                  </a:extLst>
                </a:gridCol>
                <a:gridCol w="284654">
                  <a:extLst>
                    <a:ext uri="{9D8B030D-6E8A-4147-A177-3AD203B41FA5}">
                      <a16:colId xmlns:a16="http://schemas.microsoft.com/office/drawing/2014/main" val="1449377852"/>
                    </a:ext>
                  </a:extLst>
                </a:gridCol>
                <a:gridCol w="567971">
                  <a:extLst>
                    <a:ext uri="{9D8B030D-6E8A-4147-A177-3AD203B41FA5}">
                      <a16:colId xmlns:a16="http://schemas.microsoft.com/office/drawing/2014/main" val="3588517713"/>
                    </a:ext>
                  </a:extLst>
                </a:gridCol>
                <a:gridCol w="947510">
                  <a:extLst>
                    <a:ext uri="{9D8B030D-6E8A-4147-A177-3AD203B41FA5}">
                      <a16:colId xmlns:a16="http://schemas.microsoft.com/office/drawing/2014/main" val="2389628142"/>
                    </a:ext>
                  </a:extLst>
                </a:gridCol>
                <a:gridCol w="761750">
                  <a:extLst>
                    <a:ext uri="{9D8B030D-6E8A-4147-A177-3AD203B41FA5}">
                      <a16:colId xmlns:a16="http://schemas.microsoft.com/office/drawing/2014/main" val="3223359588"/>
                    </a:ext>
                  </a:extLst>
                </a:gridCol>
                <a:gridCol w="1041727">
                  <a:extLst>
                    <a:ext uri="{9D8B030D-6E8A-4147-A177-3AD203B41FA5}">
                      <a16:colId xmlns:a16="http://schemas.microsoft.com/office/drawing/2014/main" val="3231503268"/>
                    </a:ext>
                  </a:extLst>
                </a:gridCol>
                <a:gridCol w="852626">
                  <a:extLst>
                    <a:ext uri="{9D8B030D-6E8A-4147-A177-3AD203B41FA5}">
                      <a16:colId xmlns:a16="http://schemas.microsoft.com/office/drawing/2014/main" val="556741331"/>
                    </a:ext>
                  </a:extLst>
                </a:gridCol>
              </a:tblGrid>
              <a:tr h="0">
                <a:tc>
                  <a:txBody>
                    <a:bodyPr/>
                    <a:lstStyle/>
                    <a:p>
                      <a:pPr>
                        <a:spcAft>
                          <a:spcPts val="0"/>
                        </a:spcAft>
                      </a:pPr>
                      <a:r>
                        <a:rPr lang="en-IN" sz="1200" dirty="0">
                          <a:effectLst/>
                        </a:rPr>
                        <a:t>p</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p ∧ 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(p ∧ q) →r (1)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 q ∧ ¬ 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p ∧ (q ∧ ¬r) (2)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dirty="0">
                          <a:effectLst/>
                        </a:rPr>
                        <a:t>(1)       (2)</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4724816"/>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557634"/>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23559482"/>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07193660"/>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0121105"/>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54669741"/>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900355"/>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3831435"/>
                  </a:ext>
                </a:extLst>
              </a:tr>
              <a:tr h="0">
                <a:tc>
                  <a:txBody>
                    <a:bodyPr/>
                    <a:lstStyle/>
                    <a:p>
                      <a:pPr algn="ctr">
                        <a:spcAft>
                          <a:spcPts val="0"/>
                        </a:spcAft>
                      </a:pPr>
                      <a:r>
                        <a:rPr lang="en-IN" sz="1200" dirty="0">
                          <a:effectLst/>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3878986"/>
                  </a:ext>
                </a:extLst>
              </a:tr>
            </a:tbl>
          </a:graphicData>
        </a:graphic>
      </p:graphicFrame>
      <p:sp>
        <p:nvSpPr>
          <p:cNvPr id="2" name="Title 1">
            <a:extLst>
              <a:ext uri="{FF2B5EF4-FFF2-40B4-BE49-F238E27FC236}">
                <a16:creationId xmlns:a16="http://schemas.microsoft.com/office/drawing/2014/main" id="{259A27D5-491D-4444-BAAC-D406C46B7F5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512EDBF3-DDAC-7346-8A31-E23DA51F8C47}"/>
              </a:ext>
            </a:extLst>
          </p:cNvPr>
          <p:cNvSpPr>
            <a:spLocks noGrp="1"/>
          </p:cNvSpPr>
          <p:nvPr>
            <p:ph idx="1"/>
          </p:nvPr>
        </p:nvSpPr>
        <p:spPr/>
        <p:txBody>
          <a:bodyPr>
            <a:normAutofit/>
          </a:bodyPr>
          <a:lstStyle/>
          <a:p>
            <a:r>
              <a:rPr lang="en-IN" sz="2200" dirty="0"/>
              <a:t>v = ¬(p ∧ q) ∨ r → ¬p ∨ (¬q ∨ r)</a:t>
            </a:r>
          </a:p>
          <a:p>
            <a:r>
              <a:rPr lang="en-IN" sz="2200" dirty="0"/>
              <a:t>w = (p ∧ q → r)     p ∧ (q ∧ ¬r)</a:t>
            </a:r>
          </a:p>
          <a:p>
            <a:endParaRPr lang="en-US" sz="2200" dirty="0"/>
          </a:p>
        </p:txBody>
      </p:sp>
      <p:cxnSp>
        <p:nvCxnSpPr>
          <p:cNvPr id="4" name="Straight Arrow Connector 3">
            <a:extLst>
              <a:ext uri="{FF2B5EF4-FFF2-40B4-BE49-F238E27FC236}">
                <a16:creationId xmlns:a16="http://schemas.microsoft.com/office/drawing/2014/main" id="{B1DC0FB3-5380-3E4E-BE25-52ED25E4C523}"/>
              </a:ext>
            </a:extLst>
          </p:cNvPr>
          <p:cNvCxnSpPr/>
          <p:nvPr/>
        </p:nvCxnSpPr>
        <p:spPr>
          <a:xfrm>
            <a:off x="4471981" y="3363847"/>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DDD8146-35E8-2749-B0AC-54727A611051}"/>
              </a:ext>
            </a:extLst>
          </p:cNvPr>
          <p:cNvCxnSpPr>
            <a:cxnSpLocks/>
          </p:cNvCxnSpPr>
          <p:nvPr/>
        </p:nvCxnSpPr>
        <p:spPr>
          <a:xfrm>
            <a:off x="11301280" y="4340432"/>
            <a:ext cx="233917"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B9707546-B243-0647-8003-CD1B6F9E47EA}"/>
              </a:ext>
            </a:extLst>
          </p:cNvPr>
          <p:cNvGraphicFramePr>
            <a:graphicFrameLocks noGrp="1"/>
          </p:cNvGraphicFramePr>
          <p:nvPr/>
        </p:nvGraphicFramePr>
        <p:xfrm>
          <a:off x="142628" y="4010264"/>
          <a:ext cx="5743822" cy="1828800"/>
        </p:xfrm>
        <a:graphic>
          <a:graphicData uri="http://schemas.openxmlformats.org/drawingml/2006/table">
            <a:tbl>
              <a:tblPr firstRow="1" firstCol="1" bandRow="1">
                <a:tableStyleId>{5C22544A-7EE6-4342-B048-85BDC9FD1C3A}</a:tableStyleId>
              </a:tblPr>
              <a:tblGrid>
                <a:gridCol w="356499">
                  <a:extLst>
                    <a:ext uri="{9D8B030D-6E8A-4147-A177-3AD203B41FA5}">
                      <a16:colId xmlns:a16="http://schemas.microsoft.com/office/drawing/2014/main" val="3739170695"/>
                    </a:ext>
                  </a:extLst>
                </a:gridCol>
                <a:gridCol w="361573">
                  <a:extLst>
                    <a:ext uri="{9D8B030D-6E8A-4147-A177-3AD203B41FA5}">
                      <a16:colId xmlns:a16="http://schemas.microsoft.com/office/drawing/2014/main" val="3891397755"/>
                    </a:ext>
                  </a:extLst>
                </a:gridCol>
                <a:gridCol w="270229">
                  <a:extLst>
                    <a:ext uri="{9D8B030D-6E8A-4147-A177-3AD203B41FA5}">
                      <a16:colId xmlns:a16="http://schemas.microsoft.com/office/drawing/2014/main" val="706794697"/>
                    </a:ext>
                  </a:extLst>
                </a:gridCol>
                <a:gridCol w="539188">
                  <a:extLst>
                    <a:ext uri="{9D8B030D-6E8A-4147-A177-3AD203B41FA5}">
                      <a16:colId xmlns:a16="http://schemas.microsoft.com/office/drawing/2014/main" val="496467667"/>
                    </a:ext>
                  </a:extLst>
                </a:gridCol>
                <a:gridCol w="723147">
                  <a:extLst>
                    <a:ext uri="{9D8B030D-6E8A-4147-A177-3AD203B41FA5}">
                      <a16:colId xmlns:a16="http://schemas.microsoft.com/office/drawing/2014/main" val="1985885132"/>
                    </a:ext>
                  </a:extLst>
                </a:gridCol>
                <a:gridCol w="992874">
                  <a:extLst>
                    <a:ext uri="{9D8B030D-6E8A-4147-A177-3AD203B41FA5}">
                      <a16:colId xmlns:a16="http://schemas.microsoft.com/office/drawing/2014/main" val="1969883304"/>
                    </a:ext>
                  </a:extLst>
                </a:gridCol>
                <a:gridCol w="571500">
                  <a:extLst>
                    <a:ext uri="{9D8B030D-6E8A-4147-A177-3AD203B41FA5}">
                      <a16:colId xmlns:a16="http://schemas.microsoft.com/office/drawing/2014/main" val="3302976843"/>
                    </a:ext>
                  </a:extLst>
                </a:gridCol>
                <a:gridCol w="1057275">
                  <a:extLst>
                    <a:ext uri="{9D8B030D-6E8A-4147-A177-3AD203B41FA5}">
                      <a16:colId xmlns:a16="http://schemas.microsoft.com/office/drawing/2014/main" val="3319581118"/>
                    </a:ext>
                  </a:extLst>
                </a:gridCol>
                <a:gridCol w="871537">
                  <a:extLst>
                    <a:ext uri="{9D8B030D-6E8A-4147-A177-3AD203B41FA5}">
                      <a16:colId xmlns:a16="http://schemas.microsoft.com/office/drawing/2014/main" val="195148678"/>
                    </a:ext>
                  </a:extLst>
                </a:gridCol>
              </a:tblGrid>
              <a:tr h="0">
                <a:tc>
                  <a:txBody>
                    <a:bodyPr/>
                    <a:lstStyle/>
                    <a:p>
                      <a:pPr>
                        <a:spcAft>
                          <a:spcPts val="0"/>
                        </a:spcAft>
                      </a:pPr>
                      <a:r>
                        <a:rPr lang="en-IN" sz="1200" dirty="0">
                          <a:effectLst/>
                        </a:rPr>
                        <a:t>p</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p ∧ 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¬(p ∧ 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¬(p ∧ q) ∨ r (1)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¬q ∨ 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¬p ∨ (¬q ∨ r)   (2)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(1) → (2)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9393858"/>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7872948"/>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2191281"/>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6489350"/>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2916666"/>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73177973"/>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48058754"/>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3722686"/>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88412010"/>
                  </a:ext>
                </a:extLst>
              </a:tr>
            </a:tbl>
          </a:graphicData>
        </a:graphic>
      </p:graphicFrame>
    </p:spTree>
    <p:extLst>
      <p:ext uri="{BB962C8B-B14F-4D97-AF65-F5344CB8AC3E}">
        <p14:creationId xmlns:p14="http://schemas.microsoft.com/office/powerpoint/2010/main" val="240926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5A53-FDC1-2A4A-9CF5-1CCD5A008DF5}"/>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83963FB0-2A98-E24D-9717-67C6C7F980D3}"/>
              </a:ext>
            </a:extLst>
          </p:cNvPr>
          <p:cNvSpPr>
            <a:spLocks noGrp="1"/>
          </p:cNvSpPr>
          <p:nvPr>
            <p:ph idx="1"/>
          </p:nvPr>
        </p:nvSpPr>
        <p:spPr/>
        <p:txBody>
          <a:bodyPr/>
          <a:lstStyle/>
          <a:p>
            <a:r>
              <a:rPr lang="en-IN" sz="2200" dirty="0"/>
              <a:t>e=( p → (¬p → p)) → (p → (p → ¬p))</a:t>
            </a:r>
          </a:p>
          <a:p>
            <a:r>
              <a:rPr lang="en-IN" sz="2200" dirty="0"/>
              <a:t>s= (p →q) → ((p → ¬q ) → ¬p)</a:t>
            </a:r>
          </a:p>
          <a:p>
            <a:endParaRPr lang="en-US" dirty="0"/>
          </a:p>
        </p:txBody>
      </p:sp>
      <p:graphicFrame>
        <p:nvGraphicFramePr>
          <p:cNvPr id="4" name="Table 3">
            <a:extLst>
              <a:ext uri="{FF2B5EF4-FFF2-40B4-BE49-F238E27FC236}">
                <a16:creationId xmlns:a16="http://schemas.microsoft.com/office/drawing/2014/main" id="{34422506-F806-9541-987A-F6DED7730F91}"/>
              </a:ext>
            </a:extLst>
          </p:cNvPr>
          <p:cNvGraphicFramePr>
            <a:graphicFrameLocks noGrp="1"/>
          </p:cNvGraphicFramePr>
          <p:nvPr/>
        </p:nvGraphicFramePr>
        <p:xfrm>
          <a:off x="273133" y="3731835"/>
          <a:ext cx="7148945" cy="914400"/>
        </p:xfrm>
        <a:graphic>
          <a:graphicData uri="http://schemas.openxmlformats.org/drawingml/2006/table">
            <a:tbl>
              <a:tblPr firstRow="1" firstCol="1" bandRow="1">
                <a:tableStyleId>{5C22544A-7EE6-4342-B048-85BDC9FD1C3A}</a:tableStyleId>
              </a:tblPr>
              <a:tblGrid>
                <a:gridCol w="531101">
                  <a:extLst>
                    <a:ext uri="{9D8B030D-6E8A-4147-A177-3AD203B41FA5}">
                      <a16:colId xmlns:a16="http://schemas.microsoft.com/office/drawing/2014/main" val="3016927271"/>
                    </a:ext>
                  </a:extLst>
                </a:gridCol>
                <a:gridCol w="537766">
                  <a:extLst>
                    <a:ext uri="{9D8B030D-6E8A-4147-A177-3AD203B41FA5}">
                      <a16:colId xmlns:a16="http://schemas.microsoft.com/office/drawing/2014/main" val="2078738602"/>
                    </a:ext>
                  </a:extLst>
                </a:gridCol>
                <a:gridCol w="1075113">
                  <a:extLst>
                    <a:ext uri="{9D8B030D-6E8A-4147-A177-3AD203B41FA5}">
                      <a16:colId xmlns:a16="http://schemas.microsoft.com/office/drawing/2014/main" val="592386385"/>
                    </a:ext>
                  </a:extLst>
                </a:gridCol>
                <a:gridCol w="937937">
                  <a:extLst>
                    <a:ext uri="{9D8B030D-6E8A-4147-A177-3AD203B41FA5}">
                      <a16:colId xmlns:a16="http://schemas.microsoft.com/office/drawing/2014/main" val="2530898509"/>
                    </a:ext>
                  </a:extLst>
                </a:gridCol>
                <a:gridCol w="1770342">
                  <a:extLst>
                    <a:ext uri="{9D8B030D-6E8A-4147-A177-3AD203B41FA5}">
                      <a16:colId xmlns:a16="http://schemas.microsoft.com/office/drawing/2014/main" val="481027524"/>
                    </a:ext>
                  </a:extLst>
                </a:gridCol>
                <a:gridCol w="1754162">
                  <a:extLst>
                    <a:ext uri="{9D8B030D-6E8A-4147-A177-3AD203B41FA5}">
                      <a16:colId xmlns:a16="http://schemas.microsoft.com/office/drawing/2014/main" val="1469009867"/>
                    </a:ext>
                  </a:extLst>
                </a:gridCol>
                <a:gridCol w="542524">
                  <a:extLst>
                    <a:ext uri="{9D8B030D-6E8A-4147-A177-3AD203B41FA5}">
                      <a16:colId xmlns:a16="http://schemas.microsoft.com/office/drawing/2014/main" val="1908036021"/>
                    </a:ext>
                  </a:extLst>
                </a:gridCol>
              </a:tblGrid>
              <a:tr h="0">
                <a:tc>
                  <a:txBody>
                    <a:bodyPr/>
                    <a:lstStyle/>
                    <a:p>
                      <a:pPr>
                        <a:spcAft>
                          <a:spcPts val="0"/>
                        </a:spcAft>
                      </a:pPr>
                      <a:r>
                        <a:rPr lang="en-IN" sz="2000">
                          <a:effectLst/>
                        </a:rPr>
                        <a: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¬p → 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p →¬p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p → (¬p → p)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p → (p → ¬p)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337735"/>
                  </a:ext>
                </a:extLst>
              </a:tr>
              <a:tr h="0">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dirty="0">
                          <a:effectLst/>
                        </a:rPr>
                        <a:t>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0738014"/>
                  </a:ext>
                </a:extLst>
              </a:tr>
              <a:tr h="0">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dirty="0">
                          <a:effectLst/>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dirty="0">
                          <a:effectLst/>
                        </a:rPr>
                        <a:t>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9707206"/>
                  </a:ext>
                </a:extLst>
              </a:tr>
            </a:tbl>
          </a:graphicData>
        </a:graphic>
      </p:graphicFrame>
      <p:graphicFrame>
        <p:nvGraphicFramePr>
          <p:cNvPr id="5" name="Table 4">
            <a:extLst>
              <a:ext uri="{FF2B5EF4-FFF2-40B4-BE49-F238E27FC236}">
                <a16:creationId xmlns:a16="http://schemas.microsoft.com/office/drawing/2014/main" id="{6C69188B-9FCF-0141-A286-E4D335311CAB}"/>
              </a:ext>
            </a:extLst>
          </p:cNvPr>
          <p:cNvGraphicFramePr>
            <a:graphicFrameLocks noGrp="1"/>
          </p:cNvGraphicFramePr>
          <p:nvPr/>
        </p:nvGraphicFramePr>
        <p:xfrm>
          <a:off x="3847605" y="4860367"/>
          <a:ext cx="7189861" cy="1524000"/>
        </p:xfrm>
        <a:graphic>
          <a:graphicData uri="http://schemas.openxmlformats.org/drawingml/2006/table">
            <a:tbl>
              <a:tblPr firstRow="1" firstCol="1" bandRow="1">
                <a:tableStyleId>{5C22544A-7EE6-4342-B048-85BDC9FD1C3A}</a:tableStyleId>
              </a:tblPr>
              <a:tblGrid>
                <a:gridCol w="590078">
                  <a:extLst>
                    <a:ext uri="{9D8B030D-6E8A-4147-A177-3AD203B41FA5}">
                      <a16:colId xmlns:a16="http://schemas.microsoft.com/office/drawing/2014/main" val="2898960604"/>
                    </a:ext>
                  </a:extLst>
                </a:gridCol>
                <a:gridCol w="597481">
                  <a:extLst>
                    <a:ext uri="{9D8B030D-6E8A-4147-A177-3AD203B41FA5}">
                      <a16:colId xmlns:a16="http://schemas.microsoft.com/office/drawing/2014/main" val="2543722846"/>
                    </a:ext>
                  </a:extLst>
                </a:gridCol>
                <a:gridCol w="605941">
                  <a:extLst>
                    <a:ext uri="{9D8B030D-6E8A-4147-A177-3AD203B41FA5}">
                      <a16:colId xmlns:a16="http://schemas.microsoft.com/office/drawing/2014/main" val="4293590780"/>
                    </a:ext>
                  </a:extLst>
                </a:gridCol>
                <a:gridCol w="749759">
                  <a:extLst>
                    <a:ext uri="{9D8B030D-6E8A-4147-A177-3AD203B41FA5}">
                      <a16:colId xmlns:a16="http://schemas.microsoft.com/office/drawing/2014/main" val="1060850139"/>
                    </a:ext>
                  </a:extLst>
                </a:gridCol>
                <a:gridCol w="899922">
                  <a:extLst>
                    <a:ext uri="{9D8B030D-6E8A-4147-A177-3AD203B41FA5}">
                      <a16:colId xmlns:a16="http://schemas.microsoft.com/office/drawing/2014/main" val="3981703839"/>
                    </a:ext>
                  </a:extLst>
                </a:gridCol>
                <a:gridCol w="1049028">
                  <a:extLst>
                    <a:ext uri="{9D8B030D-6E8A-4147-A177-3AD203B41FA5}">
                      <a16:colId xmlns:a16="http://schemas.microsoft.com/office/drawing/2014/main" val="1008101412"/>
                    </a:ext>
                  </a:extLst>
                </a:gridCol>
                <a:gridCol w="1948950">
                  <a:extLst>
                    <a:ext uri="{9D8B030D-6E8A-4147-A177-3AD203B41FA5}">
                      <a16:colId xmlns:a16="http://schemas.microsoft.com/office/drawing/2014/main" val="1780057461"/>
                    </a:ext>
                  </a:extLst>
                </a:gridCol>
                <a:gridCol w="748702">
                  <a:extLst>
                    <a:ext uri="{9D8B030D-6E8A-4147-A177-3AD203B41FA5}">
                      <a16:colId xmlns:a16="http://schemas.microsoft.com/office/drawing/2014/main" val="889875706"/>
                    </a:ext>
                  </a:extLst>
                </a:gridCol>
              </a:tblGrid>
              <a:tr h="0">
                <a:tc>
                  <a:txBody>
                    <a:bodyPr/>
                    <a:lstStyle/>
                    <a:p>
                      <a:pPr>
                        <a:spcAft>
                          <a:spcPts val="0"/>
                        </a:spcAft>
                      </a:pPr>
                      <a:r>
                        <a:rPr lang="en-IN" sz="2000">
                          <a:effectLst/>
                        </a:rPr>
                        <a: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q</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¬q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p →q</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p → ¬q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(p → ¬q) → ¬p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02050160"/>
                  </a:ext>
                </a:extLst>
              </a:tr>
              <a:tr h="0">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3509435"/>
                  </a:ext>
                </a:extLst>
              </a:tr>
              <a:tr h="0">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dirty="0">
                          <a:effectLst/>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0812092"/>
                  </a:ext>
                </a:extLst>
              </a:tr>
              <a:tr h="0">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22811450"/>
                  </a:ext>
                </a:extLst>
              </a:tr>
              <a:tr h="0">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a:effectLst/>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2000" dirty="0">
                          <a:effectLst/>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07564293"/>
                  </a:ext>
                </a:extLst>
              </a:tr>
            </a:tbl>
          </a:graphicData>
        </a:graphic>
      </p:graphicFrame>
    </p:spTree>
    <p:extLst>
      <p:ext uri="{BB962C8B-B14F-4D97-AF65-F5344CB8AC3E}">
        <p14:creationId xmlns:p14="http://schemas.microsoft.com/office/powerpoint/2010/main" val="30154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D966-54EF-AB42-9D80-30C4746A3778}"/>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68B3BB81-9765-0645-8C3D-5E5D4B68E802}"/>
              </a:ext>
            </a:extLst>
          </p:cNvPr>
          <p:cNvSpPr>
            <a:spLocks noGrp="1"/>
          </p:cNvSpPr>
          <p:nvPr>
            <p:ph idx="1"/>
          </p:nvPr>
        </p:nvSpPr>
        <p:spPr>
          <a:xfrm>
            <a:off x="2017776" y="2790444"/>
            <a:ext cx="8878824" cy="3793236"/>
          </a:xfrm>
        </p:spPr>
        <p:txBody>
          <a:bodyPr>
            <a:normAutofit/>
          </a:bodyPr>
          <a:lstStyle/>
          <a:p>
            <a:pPr algn="just"/>
            <a:r>
              <a:rPr lang="en-US" sz="2200" dirty="0"/>
              <a:t>A model of proposition w is an interpretation </a:t>
            </a:r>
            <a:r>
              <a:rPr lang="en-US" sz="2200" dirty="0" err="1"/>
              <a:t>i</a:t>
            </a:r>
            <a:r>
              <a:rPr lang="en-US" sz="2200" dirty="0"/>
              <a:t> of w such that </a:t>
            </a:r>
            <a:r>
              <a:rPr lang="en-US" sz="2200" dirty="0" err="1"/>
              <a:t>i</a:t>
            </a:r>
            <a:r>
              <a:rPr lang="en-US" sz="2200" dirty="0"/>
              <a:t>(w) = 1. The fact that </a:t>
            </a:r>
            <a:r>
              <a:rPr lang="en-US" sz="2200" dirty="0" err="1"/>
              <a:t>i</a:t>
            </a:r>
            <a:r>
              <a:rPr lang="en-US" sz="2200" dirty="0"/>
              <a:t> is a model</a:t>
            </a:r>
            <a:r>
              <a:rPr lang="en-IN" sz="2200" dirty="0"/>
              <a:t> </a:t>
            </a:r>
            <a:r>
              <a:rPr lang="en-US" sz="2200" dirty="0"/>
              <a:t>of w is written as </a:t>
            </a:r>
            <a:r>
              <a:rPr lang="en-US" sz="2200" dirty="0" err="1"/>
              <a:t>i</a:t>
            </a:r>
            <a:r>
              <a:rPr lang="en-US" sz="2200" dirty="0"/>
              <a:t> ⊨w (satisfies)</a:t>
            </a:r>
            <a:r>
              <a:rPr lang="en-IN" sz="2200" dirty="0"/>
              <a:t>. </a:t>
            </a:r>
            <a:r>
              <a:rPr lang="en-US" sz="2200" dirty="0"/>
              <a:t>The fact that </a:t>
            </a:r>
            <a:r>
              <a:rPr lang="en-US" sz="2200" dirty="0" err="1"/>
              <a:t>i</a:t>
            </a:r>
            <a:r>
              <a:rPr lang="en-US" sz="2200" dirty="0"/>
              <a:t> is not a model of w is written as </a:t>
            </a:r>
            <a:r>
              <a:rPr lang="en-US" sz="2200" dirty="0" err="1"/>
              <a:t>i</a:t>
            </a:r>
            <a:r>
              <a:rPr lang="en-IN" sz="2200" dirty="0"/>
              <a:t> ⊭</a:t>
            </a:r>
            <a:r>
              <a:rPr lang="en-US" sz="2200" dirty="0"/>
              <a:t> w (falsifies)</a:t>
            </a:r>
            <a:endParaRPr lang="en-IN" sz="2200" dirty="0"/>
          </a:p>
          <a:p>
            <a:pPr algn="just"/>
            <a:r>
              <a:rPr lang="en-IN" sz="2200" dirty="0"/>
              <a:t>Let us consider i to be the interpretation as represented in row 1 of the truth tables of v, w. That is </a:t>
            </a:r>
            <a:r>
              <a:rPr lang="en-IN" sz="2200" dirty="0" err="1"/>
              <a:t>i</a:t>
            </a:r>
            <a:r>
              <a:rPr lang="en-IN" sz="2200" dirty="0"/>
              <a:t>(p) = </a:t>
            </a:r>
            <a:r>
              <a:rPr lang="en-IN" sz="2200" dirty="0" err="1"/>
              <a:t>i</a:t>
            </a:r>
            <a:r>
              <a:rPr lang="en-IN" sz="2200" dirty="0"/>
              <a:t>(q) = </a:t>
            </a:r>
            <a:r>
              <a:rPr lang="en-IN" sz="2200" dirty="0" err="1"/>
              <a:t>i</a:t>
            </a:r>
            <a:r>
              <a:rPr lang="en-IN" sz="2200" dirty="0"/>
              <a:t>( r)=0. From the tables we can derive that i </a:t>
            </a:r>
            <a:r>
              <a:rPr lang="en-US" sz="2200" dirty="0"/>
              <a:t>⊨ v and </a:t>
            </a:r>
            <a:r>
              <a:rPr lang="en-IN" sz="2200" dirty="0"/>
              <a:t>i ⊭ w as i(v)=1 and i(w)=0</a:t>
            </a:r>
          </a:p>
          <a:p>
            <a:pPr algn="just"/>
            <a:r>
              <a:rPr lang="en-IN" sz="2200" dirty="0"/>
              <a:t>Consider j to be the interpretation of j(p) = j(q) = 0, j( r)= 1.  Indicate whether j satisfies/falsifies the propositions v or w</a:t>
            </a:r>
          </a:p>
          <a:p>
            <a:pPr algn="just"/>
            <a:endParaRPr lang="en-US" sz="2200" dirty="0"/>
          </a:p>
        </p:txBody>
      </p:sp>
    </p:spTree>
    <p:extLst>
      <p:ext uri="{BB962C8B-B14F-4D97-AF65-F5344CB8AC3E}">
        <p14:creationId xmlns:p14="http://schemas.microsoft.com/office/powerpoint/2010/main" val="837823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1F5C-50CF-F145-92F4-705C5F1C8C97}"/>
              </a:ext>
            </a:extLst>
          </p:cNvPr>
          <p:cNvSpPr>
            <a:spLocks noGrp="1"/>
          </p:cNvSpPr>
          <p:nvPr>
            <p:ph type="title"/>
          </p:nvPr>
        </p:nvSpPr>
        <p:spPr/>
        <p:txBody>
          <a:bodyPr/>
          <a:lstStyle/>
          <a:p>
            <a:r>
              <a:rPr lang="en-US" dirty="0"/>
              <a:t>representations</a:t>
            </a:r>
          </a:p>
        </p:txBody>
      </p:sp>
      <p:sp>
        <p:nvSpPr>
          <p:cNvPr id="3" name="Content Placeholder 2">
            <a:extLst>
              <a:ext uri="{FF2B5EF4-FFF2-40B4-BE49-F238E27FC236}">
                <a16:creationId xmlns:a16="http://schemas.microsoft.com/office/drawing/2014/main" id="{A9E3EA7D-5BD0-9D4E-8C2D-F9A8713EF77D}"/>
              </a:ext>
            </a:extLst>
          </p:cNvPr>
          <p:cNvSpPr>
            <a:spLocks noGrp="1"/>
          </p:cNvSpPr>
          <p:nvPr>
            <p:ph idx="1"/>
          </p:nvPr>
        </p:nvSpPr>
        <p:spPr>
          <a:xfrm>
            <a:off x="2231136" y="2638044"/>
            <a:ext cx="9000744" cy="4539996"/>
          </a:xfrm>
        </p:spPr>
        <p:txBody>
          <a:bodyPr>
            <a:normAutofit/>
          </a:bodyPr>
          <a:lstStyle/>
          <a:p>
            <a:r>
              <a:rPr lang="en-US" sz="2200" b="1" dirty="0"/>
              <a:t>Connectives as truth functions: </a:t>
            </a:r>
            <a:r>
              <a:rPr lang="en-US" sz="2200" dirty="0"/>
              <a:t>Formally it is represented as p(</a:t>
            </a:r>
            <a:r>
              <a:rPr lang="en-US" sz="2200" dirty="0" err="1"/>
              <a:t>i</a:t>
            </a:r>
            <a:r>
              <a:rPr lang="en-US" sz="2200" dirty="0"/>
              <a:t>)=</a:t>
            </a:r>
            <a:r>
              <a:rPr lang="en-US" sz="2200" dirty="0" err="1"/>
              <a:t>i</a:t>
            </a:r>
            <a:r>
              <a:rPr lang="en-US" sz="2200" dirty="0"/>
              <a:t>(p), </a:t>
            </a:r>
            <a:r>
              <a:rPr lang="en-IN" sz="2200" dirty="0"/>
              <a:t>¬x(</a:t>
            </a:r>
            <a:r>
              <a:rPr lang="en-IN" sz="2200" dirty="0" err="1"/>
              <a:t>i</a:t>
            </a:r>
            <a:r>
              <a:rPr lang="en-IN" sz="2200" dirty="0"/>
              <a:t>) = ¬(x(</a:t>
            </a:r>
            <a:r>
              <a:rPr lang="en-IN" sz="2200" dirty="0" err="1"/>
              <a:t>i</a:t>
            </a:r>
            <a:r>
              <a:rPr lang="en-IN" sz="2200" dirty="0"/>
              <a:t>)), (</a:t>
            </a:r>
            <a:r>
              <a:rPr lang="en-IN" sz="2200" dirty="0" err="1"/>
              <a:t>x∗y</a:t>
            </a:r>
            <a:r>
              <a:rPr lang="en-IN" sz="2200" dirty="0"/>
              <a:t>)(</a:t>
            </a:r>
            <a:r>
              <a:rPr lang="en-IN" sz="2200" dirty="0" err="1"/>
              <a:t>i</a:t>
            </a:r>
            <a:r>
              <a:rPr lang="en-IN" sz="2200" dirty="0"/>
              <a:t>) = ∗(x(</a:t>
            </a:r>
            <a:r>
              <a:rPr lang="en-IN" sz="2200" dirty="0" err="1"/>
              <a:t>i</a:t>
            </a:r>
            <a:r>
              <a:rPr lang="en-IN" sz="2200" dirty="0"/>
              <a:t>), y(</a:t>
            </a:r>
            <a:r>
              <a:rPr lang="en-IN" sz="2200" dirty="0" err="1"/>
              <a:t>i</a:t>
            </a:r>
            <a:r>
              <a:rPr lang="en-IN" sz="2200" dirty="0"/>
              <a:t>)) for ∗ ∈ {∧, ∨, →,     }. </a:t>
            </a:r>
            <a:endParaRPr lang="en-US" sz="2200" dirty="0"/>
          </a:p>
          <a:p>
            <a:pPr algn="just"/>
            <a:r>
              <a:rPr lang="en-US" sz="2200" b="1" dirty="0"/>
              <a:t>Set of truth assignments:</a:t>
            </a:r>
            <a:r>
              <a:rPr lang="en-US" sz="2200" dirty="0"/>
              <a:t> </a:t>
            </a:r>
          </a:p>
          <a:p>
            <a:pPr lvl="1" algn="just"/>
            <a:r>
              <a:rPr lang="en-IN" sz="2000" dirty="0"/>
              <a:t>T - The set of all possible truth assignments,</a:t>
            </a:r>
          </a:p>
          <a:p>
            <a:pPr lvl="1" algn="just"/>
            <a:r>
              <a:rPr lang="en-IN" sz="2000" dirty="0" err="1"/>
              <a:t>i</a:t>
            </a:r>
            <a:r>
              <a:rPr lang="en-IN" sz="2000" dirty="0"/>
              <a:t> -  any truth assignment in T </a:t>
            </a:r>
          </a:p>
          <a:p>
            <a:pPr lvl="1" algn="just"/>
            <a:r>
              <a:rPr lang="en-IN" sz="2000" dirty="0"/>
              <a:t>p - any propositional variable, </a:t>
            </a:r>
          </a:p>
          <a:p>
            <a:pPr lvl="1" algn="just"/>
            <a:r>
              <a:rPr lang="en-IN" sz="2000" dirty="0"/>
              <a:t>x, y any proposition(s). </a:t>
            </a:r>
          </a:p>
          <a:p>
            <a:pPr lvl="1"/>
            <a:r>
              <a:rPr lang="en-IN" sz="2000" dirty="0"/>
              <a:t>Properties</a:t>
            </a:r>
          </a:p>
          <a:p>
            <a:pPr lvl="2"/>
            <a:r>
              <a:rPr lang="en-IN" sz="2000" dirty="0"/>
              <a:t>M(⊤) = T , M(⊥) = ∅</a:t>
            </a:r>
          </a:p>
          <a:p>
            <a:pPr lvl="2"/>
            <a:r>
              <a:rPr lang="en-IN" sz="2000" dirty="0"/>
              <a:t>M(p) = {</a:t>
            </a:r>
            <a:r>
              <a:rPr lang="en-IN" sz="2000" dirty="0" err="1"/>
              <a:t>i</a:t>
            </a:r>
            <a:r>
              <a:rPr lang="en-IN" sz="2000" dirty="0"/>
              <a:t> : </a:t>
            </a:r>
            <a:r>
              <a:rPr lang="en-IN" sz="2000" dirty="0" err="1"/>
              <a:t>i</a:t>
            </a:r>
            <a:r>
              <a:rPr lang="en-IN" sz="2000" dirty="0"/>
              <a:t>(p) = 1}</a:t>
            </a:r>
          </a:p>
          <a:p>
            <a:pPr marL="228600" lvl="1" indent="0" algn="just">
              <a:buNone/>
            </a:pPr>
            <a:endParaRPr lang="en-US" sz="2200" b="1" dirty="0"/>
          </a:p>
          <a:p>
            <a:endParaRPr lang="en-US" sz="2200" dirty="0"/>
          </a:p>
        </p:txBody>
      </p:sp>
      <p:cxnSp>
        <p:nvCxnSpPr>
          <p:cNvPr id="5" name="Straight Arrow Connector 4">
            <a:extLst>
              <a:ext uri="{FF2B5EF4-FFF2-40B4-BE49-F238E27FC236}">
                <a16:creationId xmlns:a16="http://schemas.microsoft.com/office/drawing/2014/main" id="{87FFC0DD-1745-7C41-A577-B2531EDD6404}"/>
              </a:ext>
            </a:extLst>
          </p:cNvPr>
          <p:cNvCxnSpPr/>
          <p:nvPr/>
        </p:nvCxnSpPr>
        <p:spPr>
          <a:xfrm>
            <a:off x="8562836" y="317364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32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2ADF-D7AD-4E4A-B9DD-04E1583E7463}"/>
              </a:ext>
            </a:extLst>
          </p:cNvPr>
          <p:cNvSpPr>
            <a:spLocks noGrp="1"/>
          </p:cNvSpPr>
          <p:nvPr>
            <p:ph type="title"/>
          </p:nvPr>
        </p:nvSpPr>
        <p:spPr/>
        <p:txBody>
          <a:bodyPr/>
          <a:lstStyle/>
          <a:p>
            <a:r>
              <a:rPr lang="en-US" b="1" dirty="0"/>
              <a:t>representations</a:t>
            </a:r>
            <a:endParaRPr lang="en-US" dirty="0"/>
          </a:p>
        </p:txBody>
      </p:sp>
      <p:sp>
        <p:nvSpPr>
          <p:cNvPr id="3" name="Content Placeholder 2">
            <a:extLst>
              <a:ext uri="{FF2B5EF4-FFF2-40B4-BE49-F238E27FC236}">
                <a16:creationId xmlns:a16="http://schemas.microsoft.com/office/drawing/2014/main" id="{BB5BF5BD-B928-364E-BA4C-A0FCE9070579}"/>
              </a:ext>
            </a:extLst>
          </p:cNvPr>
          <p:cNvSpPr>
            <a:spLocks noGrp="1"/>
          </p:cNvSpPr>
          <p:nvPr>
            <p:ph idx="1"/>
          </p:nvPr>
        </p:nvSpPr>
        <p:spPr>
          <a:xfrm>
            <a:off x="2231136" y="2866644"/>
            <a:ext cx="8040624" cy="4296156"/>
          </a:xfrm>
        </p:spPr>
        <p:txBody>
          <a:bodyPr>
            <a:normAutofit/>
          </a:bodyPr>
          <a:lstStyle/>
          <a:p>
            <a:pPr lvl="2"/>
            <a:r>
              <a:rPr lang="en-IN" sz="2000" dirty="0"/>
              <a:t>M(¬x) = T − M(x)</a:t>
            </a:r>
          </a:p>
          <a:p>
            <a:pPr lvl="2"/>
            <a:r>
              <a:rPr lang="en-IN" sz="2000" dirty="0"/>
              <a:t>M(x ∧ y) = M(x) ∩ M(y)</a:t>
            </a:r>
          </a:p>
          <a:p>
            <a:pPr lvl="2"/>
            <a:r>
              <a:rPr lang="en-IN" sz="2000" dirty="0"/>
              <a:t>M(x ∨ y) = M(x) ∪ M(y)</a:t>
            </a:r>
          </a:p>
          <a:p>
            <a:pPr lvl="2"/>
            <a:r>
              <a:rPr lang="en-IN" sz="2000" dirty="0"/>
              <a:t>M(x → y) = (T − M(x)) ∪ M(y)</a:t>
            </a:r>
          </a:p>
          <a:p>
            <a:pPr lvl="2"/>
            <a:r>
              <a:rPr lang="en-IN" sz="2000" dirty="0"/>
              <a:t>M(x    y) = (M(x) ∩ M(y)) ∪ ((T − M(x)) ∪ (T − M(y)))</a:t>
            </a:r>
          </a:p>
          <a:p>
            <a:r>
              <a:rPr lang="en-US" sz="2200" b="1" dirty="0"/>
              <a:t>Set of Literals</a:t>
            </a:r>
            <a:r>
              <a:rPr lang="en-US" sz="2200" dirty="0"/>
              <a:t>: Each model is a set of atomic propositions </a:t>
            </a:r>
          </a:p>
          <a:p>
            <a:pPr marL="0" indent="0">
              <a:buNone/>
            </a:pPr>
            <a:r>
              <a:rPr lang="en-US" sz="2200" dirty="0"/>
              <a:t>             Formal representation is </a:t>
            </a:r>
            <a:r>
              <a:rPr lang="en-US" sz="2200" dirty="0" err="1"/>
              <a:t>i</a:t>
            </a:r>
            <a:r>
              <a:rPr lang="en-US" sz="2200" dirty="0"/>
              <a:t>: AT</a:t>
            </a:r>
            <a:r>
              <a:rPr lang="en-IN" sz="2200" dirty="0"/>
              <a:t> →</a:t>
            </a:r>
            <a:r>
              <a:rPr lang="en-US" sz="2200" dirty="0"/>
              <a:t> {0, 1}. </a:t>
            </a:r>
          </a:p>
          <a:p>
            <a:pPr marL="0" indent="0">
              <a:buNone/>
            </a:pPr>
            <a:r>
              <a:rPr lang="en-US" sz="2200" dirty="0"/>
              <a:t>Rule: </a:t>
            </a:r>
            <a:r>
              <a:rPr lang="en-IN" sz="2000" dirty="0"/>
              <a:t>For a truth assignment </a:t>
            </a:r>
            <a:r>
              <a:rPr lang="en-IN" sz="2000" dirty="0" err="1"/>
              <a:t>i</a:t>
            </a:r>
            <a:r>
              <a:rPr lang="en-IN" sz="2000" dirty="0"/>
              <a:t>, M</a:t>
            </a:r>
            <a:r>
              <a:rPr lang="en-IN" sz="2000" baseline="-25000" dirty="0"/>
              <a:t>i</a:t>
            </a:r>
            <a:r>
              <a:rPr lang="en-IN" sz="2000" dirty="0"/>
              <a:t>= {p : </a:t>
            </a:r>
            <a:r>
              <a:rPr lang="en-IN" sz="2000" dirty="0" err="1"/>
              <a:t>i</a:t>
            </a:r>
            <a:r>
              <a:rPr lang="en-IN" sz="2000" dirty="0"/>
              <a:t>(p) = 1} ∪ {¬p : </a:t>
            </a:r>
            <a:r>
              <a:rPr lang="en-IN" sz="2000" dirty="0" err="1"/>
              <a:t>i</a:t>
            </a:r>
            <a:r>
              <a:rPr lang="en-IN" sz="2000" dirty="0"/>
              <a:t>(p) = 0}.</a:t>
            </a:r>
          </a:p>
          <a:p>
            <a:pPr marL="0" indent="0">
              <a:buNone/>
            </a:pPr>
            <a:r>
              <a:rPr lang="en-IN" sz="2000" dirty="0"/>
              <a:t>Models of p ∨ q represented: {p, q} {¬p , q} {p, ¬q} </a:t>
            </a:r>
          </a:p>
          <a:p>
            <a:pPr lvl="1"/>
            <a:endParaRPr lang="en-IN" dirty="0"/>
          </a:p>
          <a:p>
            <a:pPr marL="0" indent="0">
              <a:buNone/>
            </a:pPr>
            <a:endParaRPr lang="en-IN" dirty="0"/>
          </a:p>
          <a:p>
            <a:endParaRPr lang="en-US" dirty="0"/>
          </a:p>
        </p:txBody>
      </p:sp>
      <p:cxnSp>
        <p:nvCxnSpPr>
          <p:cNvPr id="4" name="Straight Arrow Connector 3">
            <a:extLst>
              <a:ext uri="{FF2B5EF4-FFF2-40B4-BE49-F238E27FC236}">
                <a16:creationId xmlns:a16="http://schemas.microsoft.com/office/drawing/2014/main" id="{2804875F-66FC-7C42-81F9-BA2AF775E28D}"/>
              </a:ext>
            </a:extLst>
          </p:cNvPr>
          <p:cNvCxnSpPr/>
          <p:nvPr/>
        </p:nvCxnSpPr>
        <p:spPr>
          <a:xfrm>
            <a:off x="3391330" y="4835594"/>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111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4CFD-C39B-B345-BE3A-343E6B5EA220}"/>
              </a:ext>
            </a:extLst>
          </p:cNvPr>
          <p:cNvSpPr>
            <a:spLocks noGrp="1"/>
          </p:cNvSpPr>
          <p:nvPr>
            <p:ph type="title"/>
          </p:nvPr>
        </p:nvSpPr>
        <p:spPr/>
        <p:txBody>
          <a:bodyPr/>
          <a:lstStyle/>
          <a:p>
            <a:r>
              <a:rPr lang="en-US" dirty="0"/>
              <a:t>Terminologies</a:t>
            </a:r>
          </a:p>
        </p:txBody>
      </p:sp>
      <p:sp>
        <p:nvSpPr>
          <p:cNvPr id="3" name="Content Placeholder 2">
            <a:extLst>
              <a:ext uri="{FF2B5EF4-FFF2-40B4-BE49-F238E27FC236}">
                <a16:creationId xmlns:a16="http://schemas.microsoft.com/office/drawing/2014/main" id="{E26636D6-FC23-7746-9979-431D47DF70D3}"/>
              </a:ext>
            </a:extLst>
          </p:cNvPr>
          <p:cNvSpPr>
            <a:spLocks noGrp="1"/>
          </p:cNvSpPr>
          <p:nvPr>
            <p:ph idx="1"/>
          </p:nvPr>
        </p:nvSpPr>
        <p:spPr>
          <a:xfrm>
            <a:off x="1234440" y="2753891"/>
            <a:ext cx="10104120" cy="3570709"/>
          </a:xfrm>
        </p:spPr>
        <p:txBody>
          <a:bodyPr>
            <a:normAutofit/>
          </a:bodyPr>
          <a:lstStyle/>
          <a:p>
            <a:r>
              <a:rPr lang="en-US" sz="2200" b="1" dirty="0"/>
              <a:t>Valid (Tautologies): </a:t>
            </a:r>
            <a:r>
              <a:rPr lang="en-US" sz="2200" dirty="0"/>
              <a:t>If each interpretation is its model    {all </a:t>
            </a:r>
            <a:r>
              <a:rPr lang="en-US" sz="2200" dirty="0" err="1"/>
              <a:t>i</a:t>
            </a:r>
            <a:r>
              <a:rPr lang="en-US" sz="2200" dirty="0"/>
              <a:t>} ⊨ w</a:t>
            </a:r>
          </a:p>
          <a:p>
            <a:r>
              <a:rPr lang="en-US" sz="2200" b="1" dirty="0"/>
              <a:t>Satisfiable: </a:t>
            </a:r>
            <a:r>
              <a:rPr lang="en-US" sz="2200" dirty="0"/>
              <a:t>If there is a model                   </a:t>
            </a:r>
            <a:r>
              <a:rPr lang="en-US" sz="2200" dirty="0" err="1"/>
              <a:t>i</a:t>
            </a:r>
            <a:r>
              <a:rPr lang="en-US" sz="2200" dirty="0"/>
              <a:t> ⊨ w</a:t>
            </a:r>
          </a:p>
          <a:p>
            <a:r>
              <a:rPr lang="en-US" sz="2200" b="1" dirty="0"/>
              <a:t>Invalid: </a:t>
            </a:r>
            <a:r>
              <a:rPr lang="en-US" sz="2200" dirty="0"/>
              <a:t>If there are some interpretations that are not its model  {some </a:t>
            </a:r>
            <a:r>
              <a:rPr lang="en-US" sz="2200" dirty="0" err="1"/>
              <a:t>i</a:t>
            </a:r>
            <a:r>
              <a:rPr lang="en-US" sz="2200" dirty="0"/>
              <a:t> ⊭ w }</a:t>
            </a:r>
          </a:p>
          <a:p>
            <a:r>
              <a:rPr lang="en-US" sz="2200" b="1" dirty="0"/>
              <a:t>Unsatisfiable (Contradictions): </a:t>
            </a:r>
            <a:r>
              <a:rPr lang="en-US" sz="2200" dirty="0"/>
              <a:t>If there is no model             </a:t>
            </a:r>
            <a:r>
              <a:rPr lang="en-US" sz="2200" dirty="0" err="1"/>
              <a:t>i</a:t>
            </a:r>
            <a:r>
              <a:rPr lang="en-US" sz="2200" dirty="0"/>
              <a:t> ⊭ w</a:t>
            </a:r>
          </a:p>
          <a:p>
            <a:r>
              <a:rPr lang="en-US" sz="2200" b="1" dirty="0"/>
              <a:t>Contingent: </a:t>
            </a:r>
            <a:r>
              <a:rPr lang="en-US" sz="2200" dirty="0"/>
              <a:t>Invalid and satisfiable </a:t>
            </a:r>
          </a:p>
          <a:p>
            <a:r>
              <a:rPr lang="en-US" sz="2400" b="1" dirty="0"/>
              <a:t>Equivalence: </a:t>
            </a:r>
            <a:r>
              <a:rPr lang="en-US" sz="2400" dirty="0"/>
              <a:t>u and w are equivalent if every model of u is a model of v and every model of v is a model of u                     u ≡ v</a:t>
            </a:r>
          </a:p>
          <a:p>
            <a:endParaRPr lang="en-US" sz="2200" dirty="0"/>
          </a:p>
          <a:p>
            <a:endParaRPr lang="en-US" sz="2200" dirty="0"/>
          </a:p>
        </p:txBody>
      </p:sp>
    </p:spTree>
    <p:extLst>
      <p:ext uri="{BB962C8B-B14F-4D97-AF65-F5344CB8AC3E}">
        <p14:creationId xmlns:p14="http://schemas.microsoft.com/office/powerpoint/2010/main" val="290066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4CFD-C39B-B345-BE3A-343E6B5EA220}"/>
              </a:ext>
            </a:extLst>
          </p:cNvPr>
          <p:cNvSpPr>
            <a:spLocks noGrp="1"/>
          </p:cNvSpPr>
          <p:nvPr>
            <p:ph type="title"/>
          </p:nvPr>
        </p:nvSpPr>
        <p:spPr/>
        <p:txBody>
          <a:bodyPr/>
          <a:lstStyle/>
          <a:p>
            <a:r>
              <a:rPr lang="en-US" dirty="0"/>
              <a:t>Terminologies</a:t>
            </a:r>
          </a:p>
        </p:txBody>
      </p:sp>
      <p:sp>
        <p:nvSpPr>
          <p:cNvPr id="3" name="Content Placeholder 2">
            <a:extLst>
              <a:ext uri="{FF2B5EF4-FFF2-40B4-BE49-F238E27FC236}">
                <a16:creationId xmlns:a16="http://schemas.microsoft.com/office/drawing/2014/main" id="{E26636D6-FC23-7746-9979-431D47DF70D3}"/>
              </a:ext>
            </a:extLst>
          </p:cNvPr>
          <p:cNvSpPr>
            <a:spLocks noGrp="1"/>
          </p:cNvSpPr>
          <p:nvPr>
            <p:ph idx="1"/>
          </p:nvPr>
        </p:nvSpPr>
        <p:spPr>
          <a:xfrm>
            <a:off x="2231136" y="2638044"/>
            <a:ext cx="9122664" cy="4006596"/>
          </a:xfrm>
        </p:spPr>
        <p:txBody>
          <a:bodyPr>
            <a:normAutofit/>
          </a:bodyPr>
          <a:lstStyle/>
          <a:p>
            <a:pPr algn="just"/>
            <a:r>
              <a:rPr lang="en-US" sz="2200" b="1" dirty="0"/>
              <a:t>Consequence:  </a:t>
            </a:r>
            <a:r>
              <a:rPr lang="en-US" sz="2200" dirty="0"/>
              <a:t>Let ∑ be a set of propositions. The set ∑ is called satisfiable if ∑ has a model. </a:t>
            </a:r>
            <a:r>
              <a:rPr lang="el-GR" sz="2200" b="1" dirty="0"/>
              <a:t>Σ </a:t>
            </a:r>
            <a:r>
              <a:rPr lang="en-IN" sz="2200" b="1" dirty="0"/>
              <a:t>semantically entails w </a:t>
            </a:r>
            <a:r>
              <a:rPr lang="en-IN" sz="2200" dirty="0"/>
              <a:t>(</a:t>
            </a:r>
            <a:r>
              <a:rPr lang="el-GR" sz="2200" dirty="0"/>
              <a:t>Σ</a:t>
            </a:r>
            <a:r>
              <a:rPr lang="en-US" sz="2200" dirty="0"/>
              <a:t> ⊨</a:t>
            </a:r>
            <a:r>
              <a:rPr lang="el-GR" sz="2200" dirty="0"/>
              <a:t> </a:t>
            </a:r>
            <a:r>
              <a:rPr lang="en-IN" sz="2200" dirty="0"/>
              <a:t>w ) if each model of </a:t>
            </a:r>
            <a:r>
              <a:rPr lang="el-GR" sz="2200" dirty="0"/>
              <a:t>Σ </a:t>
            </a:r>
            <a:r>
              <a:rPr lang="en-IN" sz="2200" dirty="0"/>
              <a:t>is a model of w. </a:t>
            </a:r>
            <a:endParaRPr lang="en-US" sz="2200" dirty="0"/>
          </a:p>
          <a:p>
            <a:pPr marL="0" indent="0">
              <a:buNone/>
            </a:pPr>
            <a:r>
              <a:rPr lang="en-IN" sz="2200" dirty="0"/>
              <a:t>For a consequence </a:t>
            </a:r>
            <a:r>
              <a:rPr lang="el-GR" sz="2200" dirty="0"/>
              <a:t>Σ </a:t>
            </a:r>
            <a:r>
              <a:rPr lang="en-US" sz="2200" dirty="0"/>
              <a:t>⊨</a:t>
            </a:r>
            <a:r>
              <a:rPr lang="el-GR" sz="2200" dirty="0"/>
              <a:t> </a:t>
            </a:r>
            <a:r>
              <a:rPr lang="en-IN" sz="2200" dirty="0"/>
              <a:t>w, </a:t>
            </a:r>
          </a:p>
          <a:p>
            <a:pPr marL="0" indent="0">
              <a:buNone/>
            </a:pPr>
            <a:r>
              <a:rPr lang="en-IN" sz="2200" dirty="0"/>
              <a:t>      The propositions in </a:t>
            </a:r>
            <a:r>
              <a:rPr lang="el-GR" sz="2200" dirty="0"/>
              <a:t>Σ </a:t>
            </a:r>
            <a:r>
              <a:rPr lang="en-IN" sz="2200" dirty="0"/>
              <a:t>are called the </a:t>
            </a:r>
            <a:r>
              <a:rPr lang="en-IN" sz="2200" b="1" dirty="0"/>
              <a:t>premises or hypotheses</a:t>
            </a:r>
          </a:p>
          <a:p>
            <a:pPr marL="0" indent="0">
              <a:buNone/>
            </a:pPr>
            <a:r>
              <a:rPr lang="en-IN" sz="2200" dirty="0"/>
              <a:t>      w is called the </a:t>
            </a:r>
            <a:r>
              <a:rPr lang="en-IN" sz="2200" b="1" dirty="0"/>
              <a:t>conclusion.</a:t>
            </a:r>
          </a:p>
          <a:p>
            <a:endParaRPr lang="en-US" sz="2200" dirty="0"/>
          </a:p>
        </p:txBody>
      </p:sp>
    </p:spTree>
    <p:extLst>
      <p:ext uri="{BB962C8B-B14F-4D97-AF65-F5344CB8AC3E}">
        <p14:creationId xmlns:p14="http://schemas.microsoft.com/office/powerpoint/2010/main" val="2080209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A724-746C-5B4C-936E-CC2961AB61D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94ED191-5A96-CC47-870F-03EA29BBA8A6}"/>
              </a:ext>
            </a:extLst>
          </p:cNvPr>
          <p:cNvSpPr>
            <a:spLocks noGrp="1"/>
          </p:cNvSpPr>
          <p:nvPr>
            <p:ph idx="1"/>
          </p:nvPr>
        </p:nvSpPr>
        <p:spPr>
          <a:xfrm>
            <a:off x="2231136" y="2638044"/>
            <a:ext cx="7729728" cy="3982675"/>
          </a:xfrm>
        </p:spPr>
        <p:txBody>
          <a:bodyPr/>
          <a:lstStyle/>
          <a:p>
            <a:pPr marL="0" indent="0">
              <a:buNone/>
            </a:pPr>
            <a:r>
              <a:rPr lang="en-IN" b="1" dirty="0"/>
              <a:t>Show that the following argument is valid: </a:t>
            </a:r>
            <a:r>
              <a:rPr lang="en-IN" dirty="0"/>
              <a:t>If the band performs, then the hall will be full provided that the tickets are not too costly. However, if the band performs, the tickets will not be too costly. Therefore, if the band performs, then the hall will be full.</a:t>
            </a:r>
          </a:p>
          <a:p>
            <a:pPr marL="0" indent="0">
              <a:buNone/>
            </a:pPr>
            <a:r>
              <a:rPr lang="en-US" b="1" dirty="0"/>
              <a:t>Declarative sentences</a:t>
            </a:r>
          </a:p>
          <a:p>
            <a:pPr marL="0" indent="0">
              <a:buNone/>
            </a:pPr>
            <a:r>
              <a:rPr lang="en-IN" dirty="0"/>
              <a:t>p: the band performs, q: the hall is (will be) full, r: tickets are not too costly</a:t>
            </a:r>
          </a:p>
          <a:p>
            <a:pPr marL="0" indent="0">
              <a:buNone/>
            </a:pPr>
            <a:r>
              <a:rPr lang="en-US" b="1" dirty="0"/>
              <a:t>Hypotheses:</a:t>
            </a:r>
          </a:p>
          <a:p>
            <a:pPr marL="0" indent="0">
              <a:buNone/>
            </a:pPr>
            <a:r>
              <a:rPr lang="en-IN" dirty="0"/>
              <a:t>p → (r → q), p → r</a:t>
            </a:r>
          </a:p>
          <a:p>
            <a:pPr marL="0" indent="0">
              <a:buNone/>
            </a:pPr>
            <a:r>
              <a:rPr lang="en-IN" b="1" dirty="0"/>
              <a:t>Conclusion:</a:t>
            </a:r>
            <a:r>
              <a:rPr lang="en-IN" dirty="0"/>
              <a:t>  p → q</a:t>
            </a:r>
          </a:p>
          <a:p>
            <a:pPr marL="0" indent="0">
              <a:buNone/>
            </a:pPr>
            <a:endParaRPr lang="en-US" b="1" dirty="0"/>
          </a:p>
        </p:txBody>
      </p:sp>
      <p:graphicFrame>
        <p:nvGraphicFramePr>
          <p:cNvPr id="5" name="Table 4">
            <a:extLst>
              <a:ext uri="{FF2B5EF4-FFF2-40B4-BE49-F238E27FC236}">
                <a16:creationId xmlns:a16="http://schemas.microsoft.com/office/drawing/2014/main" id="{A59A4541-B163-2041-8195-DD16EFFB56D2}"/>
              </a:ext>
            </a:extLst>
          </p:cNvPr>
          <p:cNvGraphicFramePr>
            <a:graphicFrameLocks noGrp="1"/>
          </p:cNvGraphicFramePr>
          <p:nvPr/>
        </p:nvGraphicFramePr>
        <p:xfrm>
          <a:off x="6490150" y="4766989"/>
          <a:ext cx="3957320" cy="1645920"/>
        </p:xfrm>
        <a:graphic>
          <a:graphicData uri="http://schemas.openxmlformats.org/drawingml/2006/table">
            <a:tbl>
              <a:tblPr firstRow="1" firstCol="1" bandRow="1">
                <a:tableStyleId>{5C22544A-7EE6-4342-B048-85BDC9FD1C3A}</a:tableStyleId>
              </a:tblPr>
              <a:tblGrid>
                <a:gridCol w="354671">
                  <a:extLst>
                    <a:ext uri="{9D8B030D-6E8A-4147-A177-3AD203B41FA5}">
                      <a16:colId xmlns:a16="http://schemas.microsoft.com/office/drawing/2014/main" val="2912686786"/>
                    </a:ext>
                  </a:extLst>
                </a:gridCol>
                <a:gridCol w="359121">
                  <a:extLst>
                    <a:ext uri="{9D8B030D-6E8A-4147-A177-3AD203B41FA5}">
                      <a16:colId xmlns:a16="http://schemas.microsoft.com/office/drawing/2014/main" val="1948455902"/>
                    </a:ext>
                  </a:extLst>
                </a:gridCol>
                <a:gridCol w="364206">
                  <a:extLst>
                    <a:ext uri="{9D8B030D-6E8A-4147-A177-3AD203B41FA5}">
                      <a16:colId xmlns:a16="http://schemas.microsoft.com/office/drawing/2014/main" val="3951177481"/>
                    </a:ext>
                  </a:extLst>
                </a:gridCol>
                <a:gridCol w="540906">
                  <a:extLst>
                    <a:ext uri="{9D8B030D-6E8A-4147-A177-3AD203B41FA5}">
                      <a16:colId xmlns:a16="http://schemas.microsoft.com/office/drawing/2014/main" val="250599822"/>
                    </a:ext>
                  </a:extLst>
                </a:gridCol>
                <a:gridCol w="630527">
                  <a:extLst>
                    <a:ext uri="{9D8B030D-6E8A-4147-A177-3AD203B41FA5}">
                      <a16:colId xmlns:a16="http://schemas.microsoft.com/office/drawing/2014/main" val="1110771628"/>
                    </a:ext>
                  </a:extLst>
                </a:gridCol>
                <a:gridCol w="1077362">
                  <a:extLst>
                    <a:ext uri="{9D8B030D-6E8A-4147-A177-3AD203B41FA5}">
                      <a16:colId xmlns:a16="http://schemas.microsoft.com/office/drawing/2014/main" val="2996615032"/>
                    </a:ext>
                  </a:extLst>
                </a:gridCol>
                <a:gridCol w="630527">
                  <a:extLst>
                    <a:ext uri="{9D8B030D-6E8A-4147-A177-3AD203B41FA5}">
                      <a16:colId xmlns:a16="http://schemas.microsoft.com/office/drawing/2014/main" val="1703504454"/>
                    </a:ext>
                  </a:extLst>
                </a:gridCol>
              </a:tblGrid>
              <a:tr h="0">
                <a:tc>
                  <a:txBody>
                    <a:bodyPr/>
                    <a:lstStyle/>
                    <a:p>
                      <a:pPr>
                        <a:spcAft>
                          <a:spcPts val="0"/>
                        </a:spcAft>
                      </a:pPr>
                      <a:r>
                        <a:rPr lang="en-IN" sz="1200">
                          <a:effectLst/>
                        </a:rPr>
                        <a:t>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p →r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r → q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p → (r → 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200">
                          <a:effectLst/>
                        </a:rPr>
                        <a:t> p→ q</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8067115"/>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0059028"/>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490330"/>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7939504"/>
                  </a:ext>
                </a:extLst>
              </a:tr>
              <a:tr h="0">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523847"/>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6941015"/>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2437577"/>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0360720"/>
                  </a:ext>
                </a:extLst>
              </a:tr>
              <a:tr h="0">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N" sz="1200" dirty="0">
                          <a:effectLst/>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96019560"/>
                  </a:ext>
                </a:extLst>
              </a:tr>
            </a:tbl>
          </a:graphicData>
        </a:graphic>
      </p:graphicFrame>
    </p:spTree>
    <p:extLst>
      <p:ext uri="{BB962C8B-B14F-4D97-AF65-F5344CB8AC3E}">
        <p14:creationId xmlns:p14="http://schemas.microsoft.com/office/powerpoint/2010/main" val="605577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1E35-EEBE-B149-A416-ADC4B7252BA9}"/>
              </a:ext>
            </a:extLst>
          </p:cNvPr>
          <p:cNvSpPr>
            <a:spLocks noGrp="1"/>
          </p:cNvSpPr>
          <p:nvPr>
            <p:ph type="title"/>
          </p:nvPr>
        </p:nvSpPr>
        <p:spPr/>
        <p:txBody>
          <a:bodyPr/>
          <a:lstStyle/>
          <a:p>
            <a:r>
              <a:rPr lang="en-US" dirty="0"/>
              <a:t>Truth table</a:t>
            </a:r>
          </a:p>
        </p:txBody>
      </p:sp>
      <p:sp>
        <p:nvSpPr>
          <p:cNvPr id="3" name="Content Placeholder 2">
            <a:extLst>
              <a:ext uri="{FF2B5EF4-FFF2-40B4-BE49-F238E27FC236}">
                <a16:creationId xmlns:a16="http://schemas.microsoft.com/office/drawing/2014/main" id="{5F8E996F-4298-D940-AD18-9D995B5B34DF}"/>
              </a:ext>
            </a:extLst>
          </p:cNvPr>
          <p:cNvSpPr>
            <a:spLocks noGrp="1"/>
          </p:cNvSpPr>
          <p:nvPr>
            <p:ph idx="1"/>
          </p:nvPr>
        </p:nvSpPr>
        <p:spPr>
          <a:xfrm>
            <a:off x="182880" y="2714244"/>
            <a:ext cx="5913120" cy="3101983"/>
          </a:xfrm>
        </p:spPr>
        <p:txBody>
          <a:bodyPr>
            <a:normAutofit lnSpcReduction="10000"/>
          </a:bodyPr>
          <a:lstStyle/>
          <a:p>
            <a:pPr marL="0" indent="0" algn="just">
              <a:buNone/>
            </a:pPr>
            <a:r>
              <a:rPr lang="en-US" sz="2200" dirty="0"/>
              <a:t>Alternative way to show </a:t>
            </a:r>
            <a:r>
              <a:rPr lang="el-GR" sz="2200" dirty="0"/>
              <a:t>Σ </a:t>
            </a:r>
            <a:r>
              <a:rPr lang="en-US" sz="2200" dirty="0"/>
              <a:t>⊨</a:t>
            </a:r>
            <a:r>
              <a:rPr lang="el-GR" sz="2200" dirty="0"/>
              <a:t> </a:t>
            </a:r>
            <a:r>
              <a:rPr lang="en-IN" sz="2200" dirty="0"/>
              <a:t>w.</a:t>
            </a:r>
            <a:endParaRPr lang="en-US" sz="2200" dirty="0"/>
          </a:p>
          <a:p>
            <a:pPr algn="just"/>
            <a:r>
              <a:rPr lang="en-US" sz="2200" dirty="0"/>
              <a:t>Common models are to be checked for, if p</a:t>
            </a:r>
            <a:r>
              <a:rPr lang="en-US" sz="2200" dirty="0">
                <a:sym typeface="Wingdings" pitchFamily="2" charset="2"/>
              </a:rPr>
              <a:t> q</a:t>
            </a:r>
            <a:r>
              <a:rPr lang="en-US" sz="2200" dirty="0"/>
              <a:t> evaluates to true in these rows, then the argument is correct.</a:t>
            </a:r>
          </a:p>
          <a:p>
            <a:pPr algn="just"/>
            <a:r>
              <a:rPr lang="en-US" sz="2200" dirty="0"/>
              <a:t>Whenever the conclusion is falsified, at-least one of the premises is also falsified.  Hence the consequence is valid. </a:t>
            </a:r>
          </a:p>
          <a:p>
            <a:pPr algn="just"/>
            <a:r>
              <a:rPr lang="en-US" sz="2200" dirty="0"/>
              <a:t>This method lead to RAA theorem</a:t>
            </a:r>
          </a:p>
        </p:txBody>
      </p:sp>
      <p:pic>
        <p:nvPicPr>
          <p:cNvPr id="9" name="Picture 8">
            <a:extLst>
              <a:ext uri="{FF2B5EF4-FFF2-40B4-BE49-F238E27FC236}">
                <a16:creationId xmlns:a16="http://schemas.microsoft.com/office/drawing/2014/main" id="{E01B5D91-E07B-9343-8F72-A07E89DF0C90}"/>
              </a:ext>
            </a:extLst>
          </p:cNvPr>
          <p:cNvPicPr>
            <a:picLocks noChangeAspect="1"/>
          </p:cNvPicPr>
          <p:nvPr/>
        </p:nvPicPr>
        <p:blipFill>
          <a:blip r:embed="rId3"/>
          <a:stretch>
            <a:fillRect/>
          </a:stretch>
        </p:blipFill>
        <p:spPr>
          <a:xfrm>
            <a:off x="6182072" y="2806840"/>
            <a:ext cx="5701190" cy="2355467"/>
          </a:xfrm>
          <a:prstGeom prst="rect">
            <a:avLst/>
          </a:prstGeom>
        </p:spPr>
      </p:pic>
    </p:spTree>
    <p:extLst>
      <p:ext uri="{BB962C8B-B14F-4D97-AF65-F5344CB8AC3E}">
        <p14:creationId xmlns:p14="http://schemas.microsoft.com/office/powerpoint/2010/main" val="155309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61B3-3B1B-5E43-A912-837D628C8C10}"/>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567838A7-7A8C-FF47-BC5C-CA6BBF153341}"/>
              </a:ext>
            </a:extLst>
          </p:cNvPr>
          <p:cNvSpPr>
            <a:spLocks noGrp="1"/>
          </p:cNvSpPr>
          <p:nvPr>
            <p:ph idx="1"/>
          </p:nvPr>
        </p:nvSpPr>
        <p:spPr>
          <a:xfrm>
            <a:off x="2231136" y="2638044"/>
            <a:ext cx="8223504" cy="3917135"/>
          </a:xfrm>
        </p:spPr>
        <p:txBody>
          <a:bodyPr>
            <a:normAutofit fontScale="92500"/>
          </a:bodyPr>
          <a:lstStyle/>
          <a:p>
            <a:r>
              <a:rPr lang="en-US" b="1" dirty="0"/>
              <a:t>Axiom: </a:t>
            </a:r>
            <a:r>
              <a:rPr lang="en-IN" dirty="0"/>
              <a:t> Statement that is accepted without proof and regarded as fundamental to a subject. </a:t>
            </a:r>
          </a:p>
          <a:p>
            <a:pPr algn="just"/>
            <a:r>
              <a:rPr lang="en-US" b="1" dirty="0"/>
              <a:t>Theorem:</a:t>
            </a:r>
            <a:r>
              <a:rPr lang="en-IN" dirty="0"/>
              <a:t> Statement which can be shown to be the conclusion of a logical argument which depends on no premises except axioms.</a:t>
            </a:r>
          </a:p>
          <a:p>
            <a:pPr algn="just"/>
            <a:r>
              <a:rPr lang="en-IN" b="1" dirty="0"/>
              <a:t>Lemma: </a:t>
            </a:r>
            <a:r>
              <a:rPr lang="en-IN" dirty="0"/>
              <a:t>Minor result used to help prove a theorem </a:t>
            </a:r>
          </a:p>
          <a:p>
            <a:pPr algn="just"/>
            <a:r>
              <a:rPr lang="en-US" b="1" dirty="0"/>
              <a:t>Rule:</a:t>
            </a:r>
            <a:r>
              <a:rPr lang="en-IN" b="1" dirty="0"/>
              <a:t> </a:t>
            </a:r>
            <a:r>
              <a:rPr lang="en-IN" dirty="0"/>
              <a:t>Is a theorem that establishes a useful formula</a:t>
            </a:r>
          </a:p>
          <a:p>
            <a:pPr algn="just"/>
            <a:r>
              <a:rPr lang="en-US" b="1" dirty="0"/>
              <a:t>Law/Principle: </a:t>
            </a:r>
            <a:r>
              <a:rPr lang="en-IN" dirty="0"/>
              <a:t>A theorem that applies in a wide range of circumstances.</a:t>
            </a:r>
          </a:p>
          <a:p>
            <a:pPr algn="just"/>
            <a:r>
              <a:rPr lang="en-IN" b="1" dirty="0"/>
              <a:t>Conjecture</a:t>
            </a:r>
            <a:r>
              <a:rPr lang="en-IN" dirty="0"/>
              <a:t>: An unproved statement that is believed true  </a:t>
            </a:r>
            <a:endParaRPr lang="en-US" dirty="0"/>
          </a:p>
          <a:p>
            <a:pPr algn="just"/>
            <a:r>
              <a:rPr lang="en-US" b="1" dirty="0"/>
              <a:t>Meta theorem: </a:t>
            </a:r>
            <a:r>
              <a:rPr lang="en-IN" b="1" dirty="0"/>
              <a:t> </a:t>
            </a:r>
            <a:r>
              <a:rPr lang="en-IN" dirty="0"/>
              <a:t>Statement about a formal system proven in a metalanguage and proved within a metatheory by referencing to the concepts present in the metatheory.  </a:t>
            </a:r>
          </a:p>
          <a:p>
            <a:pPr algn="just"/>
            <a:r>
              <a:rPr lang="en-IN" b="1" dirty="0"/>
              <a:t>Paradox</a:t>
            </a:r>
            <a:r>
              <a:rPr lang="en-IN" dirty="0"/>
              <a:t>:  Statement that can be shown, to be both true and false.</a:t>
            </a:r>
            <a:endParaRPr lang="en-IN" dirty="0">
              <a:hlinkClick r:id="rId2"/>
            </a:endParaRPr>
          </a:p>
          <a:p>
            <a:endParaRPr lang="en-US" dirty="0"/>
          </a:p>
        </p:txBody>
      </p:sp>
      <p:sp>
        <p:nvSpPr>
          <p:cNvPr id="4" name="Rectangle 3">
            <a:extLst>
              <a:ext uri="{FF2B5EF4-FFF2-40B4-BE49-F238E27FC236}">
                <a16:creationId xmlns:a16="http://schemas.microsoft.com/office/drawing/2014/main" id="{8BAEAA98-E27E-914A-A248-46E15268D8DC}"/>
              </a:ext>
            </a:extLst>
          </p:cNvPr>
          <p:cNvSpPr/>
          <p:nvPr/>
        </p:nvSpPr>
        <p:spPr>
          <a:xfrm>
            <a:off x="6935427" y="5109227"/>
            <a:ext cx="4065320" cy="369332"/>
          </a:xfrm>
          <a:prstGeom prst="rect">
            <a:avLst/>
          </a:prstGeom>
          <a:solidFill>
            <a:schemeClr val="bg1"/>
          </a:solidFill>
        </p:spPr>
        <p:txBody>
          <a:bodyPr wrap="square">
            <a:spAutoFit/>
          </a:bodyPr>
          <a:lstStyle/>
          <a:p>
            <a:r>
              <a:rPr lang="en-IN" dirty="0">
                <a:solidFill>
                  <a:srgbClr val="C00000"/>
                </a:solidFill>
              </a:rPr>
              <a:t>Used to show the existence of proof</a:t>
            </a:r>
            <a:endParaRPr lang="en-US" dirty="0">
              <a:solidFill>
                <a:srgbClr val="C00000"/>
              </a:solidFill>
            </a:endParaRPr>
          </a:p>
        </p:txBody>
      </p:sp>
      <p:sp>
        <p:nvSpPr>
          <p:cNvPr id="5" name="Rectangle 4">
            <a:extLst>
              <a:ext uri="{FF2B5EF4-FFF2-40B4-BE49-F238E27FC236}">
                <a16:creationId xmlns:a16="http://schemas.microsoft.com/office/drawing/2014/main" id="{321CC49D-A29E-064F-84CD-F6AFEA708230}"/>
              </a:ext>
            </a:extLst>
          </p:cNvPr>
          <p:cNvSpPr/>
          <p:nvPr/>
        </p:nvSpPr>
        <p:spPr>
          <a:xfrm>
            <a:off x="5454772" y="2928310"/>
            <a:ext cx="4065320" cy="369332"/>
          </a:xfrm>
          <a:prstGeom prst="rect">
            <a:avLst/>
          </a:prstGeom>
          <a:solidFill>
            <a:schemeClr val="bg1"/>
          </a:solidFill>
        </p:spPr>
        <p:txBody>
          <a:bodyPr wrap="square">
            <a:spAutoFit/>
          </a:bodyPr>
          <a:lstStyle/>
          <a:p>
            <a:r>
              <a:rPr lang="en-IN" dirty="0">
                <a:solidFill>
                  <a:srgbClr val="C00000"/>
                </a:solidFill>
              </a:rPr>
              <a:t>Starting point for reasoning</a:t>
            </a:r>
            <a:endParaRPr lang="en-US" dirty="0">
              <a:solidFill>
                <a:srgbClr val="C00000"/>
              </a:solidFill>
            </a:endParaRPr>
          </a:p>
        </p:txBody>
      </p:sp>
    </p:spTree>
    <p:extLst>
      <p:ext uri="{BB962C8B-B14F-4D97-AF65-F5344CB8AC3E}">
        <p14:creationId xmlns:p14="http://schemas.microsoft.com/office/powerpoint/2010/main" val="393732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9FD7528-C9DF-864A-9D5C-73A62C38389E}"/>
              </a:ext>
            </a:extLst>
          </p:cNvPr>
          <p:cNvGraphicFramePr>
            <a:graphicFrameLocks noGrp="1"/>
          </p:cNvGraphicFramePr>
          <p:nvPr>
            <p:ph idx="1"/>
            <p:extLst>
              <p:ext uri="{D42A27DB-BD31-4B8C-83A1-F6EECF244321}">
                <p14:modId xmlns:p14="http://schemas.microsoft.com/office/powerpoint/2010/main" val="223131329"/>
              </p:ext>
            </p:extLst>
          </p:nvPr>
        </p:nvGraphicFramePr>
        <p:xfrm>
          <a:off x="870416" y="2213498"/>
          <a:ext cx="9673390" cy="3866738"/>
        </p:xfrm>
        <a:graphic>
          <a:graphicData uri="http://schemas.openxmlformats.org/drawingml/2006/table">
            <a:tbl>
              <a:tblPr firstRow="1" bandRow="1">
                <a:tableStyleId>{5C22544A-7EE6-4342-B048-85BDC9FD1C3A}</a:tableStyleId>
              </a:tblPr>
              <a:tblGrid>
                <a:gridCol w="1156229">
                  <a:extLst>
                    <a:ext uri="{9D8B030D-6E8A-4147-A177-3AD203B41FA5}">
                      <a16:colId xmlns:a16="http://schemas.microsoft.com/office/drawing/2014/main" val="1169056085"/>
                    </a:ext>
                  </a:extLst>
                </a:gridCol>
                <a:gridCol w="8517161">
                  <a:extLst>
                    <a:ext uri="{9D8B030D-6E8A-4147-A177-3AD203B41FA5}">
                      <a16:colId xmlns:a16="http://schemas.microsoft.com/office/drawing/2014/main" val="1899901468"/>
                    </a:ext>
                  </a:extLst>
                </a:gridCol>
              </a:tblGrid>
              <a:tr h="220651">
                <a:tc>
                  <a:txBody>
                    <a:bodyPr/>
                    <a:lstStyle/>
                    <a:p>
                      <a:pPr algn="just"/>
                      <a:r>
                        <a:rPr lang="en-US" sz="2200" dirty="0"/>
                        <a:t> CLO</a:t>
                      </a:r>
                    </a:p>
                  </a:txBody>
                  <a:tcPr/>
                </a:tc>
                <a:tc>
                  <a:txBody>
                    <a:bodyPr/>
                    <a:lstStyle/>
                    <a:p>
                      <a:pPr algn="just"/>
                      <a:r>
                        <a:rPr lang="en-IN" sz="2200" dirty="0"/>
                        <a:t>At the end of the course you will be able to:</a:t>
                      </a:r>
                      <a:endParaRPr lang="en-US" sz="2200" dirty="0"/>
                    </a:p>
                  </a:txBody>
                  <a:tcPr/>
                </a:tc>
                <a:extLst>
                  <a:ext uri="{0D108BD9-81ED-4DB2-BD59-A6C34878D82A}">
                    <a16:rowId xmlns:a16="http://schemas.microsoft.com/office/drawing/2014/main" val="3258894179"/>
                  </a:ext>
                </a:extLst>
              </a:tr>
              <a:tr h="577009">
                <a:tc>
                  <a:txBody>
                    <a:bodyPr/>
                    <a:lstStyle/>
                    <a:p>
                      <a:pPr algn="just"/>
                      <a:r>
                        <a:rPr lang="en-US" sz="2200" dirty="0"/>
                        <a:t>1</a:t>
                      </a:r>
                    </a:p>
                  </a:txBody>
                  <a:tcPr/>
                </a:tc>
                <a:tc>
                  <a:txBody>
                    <a:bodyPr/>
                    <a:lstStyle/>
                    <a:p>
                      <a:pPr algn="just"/>
                      <a:r>
                        <a:rPr lang="en-IN" sz="2200" dirty="0"/>
                        <a:t>Apply the skills acquired on propositional logic to solve examples at hand</a:t>
                      </a:r>
                      <a:endParaRPr lang="en-US" sz="2200" dirty="0"/>
                    </a:p>
                  </a:txBody>
                  <a:tcPr/>
                </a:tc>
                <a:extLst>
                  <a:ext uri="{0D108BD9-81ED-4DB2-BD59-A6C34878D82A}">
                    <a16:rowId xmlns:a16="http://schemas.microsoft.com/office/drawing/2014/main" val="3647514707"/>
                  </a:ext>
                </a:extLst>
              </a:tr>
              <a:tr h="577009">
                <a:tc>
                  <a:txBody>
                    <a:bodyPr/>
                    <a:lstStyle/>
                    <a:p>
                      <a:pPr algn="just"/>
                      <a:r>
                        <a:rPr lang="en-US" sz="2200" dirty="0"/>
                        <a:t>2</a:t>
                      </a:r>
                    </a:p>
                  </a:txBody>
                  <a:tcPr/>
                </a:tc>
                <a:tc>
                  <a:txBody>
                    <a:bodyPr/>
                    <a:lstStyle/>
                    <a:p>
                      <a:pPr algn="just"/>
                      <a:r>
                        <a:rPr lang="en-IN" sz="2200" dirty="0"/>
                        <a:t>Apply the rules learnt towards problem solving</a:t>
                      </a:r>
                      <a:endParaRPr lang="en-US" sz="2200" dirty="0"/>
                    </a:p>
                  </a:txBody>
                  <a:tcPr/>
                </a:tc>
                <a:extLst>
                  <a:ext uri="{0D108BD9-81ED-4DB2-BD59-A6C34878D82A}">
                    <a16:rowId xmlns:a16="http://schemas.microsoft.com/office/drawing/2014/main" val="3849134850"/>
                  </a:ext>
                </a:extLst>
              </a:tr>
              <a:tr h="577009">
                <a:tc>
                  <a:txBody>
                    <a:bodyPr/>
                    <a:lstStyle/>
                    <a:p>
                      <a:pPr algn="just"/>
                      <a:r>
                        <a:rPr lang="en-US" sz="2200" dirty="0"/>
                        <a:t>3</a:t>
                      </a:r>
                    </a:p>
                  </a:txBody>
                  <a:tcPr/>
                </a:tc>
                <a:tc>
                  <a:txBody>
                    <a:bodyPr/>
                    <a:lstStyle/>
                    <a:p>
                      <a:pPr algn="just"/>
                      <a:r>
                        <a:rPr lang="en-IN" sz="2200" dirty="0"/>
                        <a:t>Acquire mastery over FOL and Meta theorems and apply the same with confidence</a:t>
                      </a:r>
                      <a:endParaRPr lang="en-US" sz="2200" dirty="0"/>
                    </a:p>
                  </a:txBody>
                  <a:tcPr/>
                </a:tc>
                <a:extLst>
                  <a:ext uri="{0D108BD9-81ED-4DB2-BD59-A6C34878D82A}">
                    <a16:rowId xmlns:a16="http://schemas.microsoft.com/office/drawing/2014/main" val="3132836564"/>
                  </a:ext>
                </a:extLst>
              </a:tr>
              <a:tr h="577009">
                <a:tc>
                  <a:txBody>
                    <a:bodyPr/>
                    <a:lstStyle/>
                    <a:p>
                      <a:pPr algn="just"/>
                      <a:r>
                        <a:rPr lang="en-US" sz="2200" dirty="0"/>
                        <a:t>4</a:t>
                      </a:r>
                    </a:p>
                  </a:txBody>
                  <a:tcPr/>
                </a:tc>
                <a:tc>
                  <a:txBody>
                    <a:bodyPr/>
                    <a:lstStyle/>
                    <a:p>
                      <a:pPr algn="just"/>
                      <a:r>
                        <a:rPr lang="en-IN" sz="2200" dirty="0"/>
                        <a:t>Apply the acquired knowledge on AI under appropriate problem solving contexts</a:t>
                      </a:r>
                      <a:endParaRPr lang="en-US" sz="2200" dirty="0"/>
                    </a:p>
                  </a:txBody>
                  <a:tcPr/>
                </a:tc>
                <a:extLst>
                  <a:ext uri="{0D108BD9-81ED-4DB2-BD59-A6C34878D82A}">
                    <a16:rowId xmlns:a16="http://schemas.microsoft.com/office/drawing/2014/main" val="2686998325"/>
                  </a:ext>
                </a:extLst>
              </a:tr>
              <a:tr h="577009">
                <a:tc>
                  <a:txBody>
                    <a:bodyPr/>
                    <a:lstStyle/>
                    <a:p>
                      <a:pPr algn="just"/>
                      <a:r>
                        <a:rPr lang="en-US" sz="2200" dirty="0"/>
                        <a:t>5</a:t>
                      </a:r>
                    </a:p>
                  </a:txBody>
                  <a:tcPr/>
                </a:tc>
                <a:tc>
                  <a:txBody>
                    <a:bodyPr/>
                    <a:lstStyle/>
                    <a:p>
                      <a:pPr algn="just"/>
                      <a:r>
                        <a:rPr lang="en-IN" sz="2200" dirty="0"/>
                        <a:t>Attempt to apply the acquired knowledge on logics under appropriate problem solving contexts</a:t>
                      </a:r>
                      <a:endParaRPr lang="en-US" sz="2200" dirty="0"/>
                    </a:p>
                  </a:txBody>
                  <a:tcPr/>
                </a:tc>
                <a:extLst>
                  <a:ext uri="{0D108BD9-81ED-4DB2-BD59-A6C34878D82A}">
                    <a16:rowId xmlns:a16="http://schemas.microsoft.com/office/drawing/2014/main" val="2380617396"/>
                  </a:ext>
                </a:extLst>
              </a:tr>
            </a:tbl>
          </a:graphicData>
        </a:graphic>
      </p:graphicFrame>
      <p:sp>
        <p:nvSpPr>
          <p:cNvPr id="3" name="Rectangle 2">
            <a:extLst>
              <a:ext uri="{FF2B5EF4-FFF2-40B4-BE49-F238E27FC236}">
                <a16:creationId xmlns:a16="http://schemas.microsoft.com/office/drawing/2014/main" id="{94D57B5B-12D0-5149-ADE6-A7E83FF1EA6F}"/>
              </a:ext>
            </a:extLst>
          </p:cNvPr>
          <p:cNvSpPr/>
          <p:nvPr/>
        </p:nvSpPr>
        <p:spPr>
          <a:xfrm>
            <a:off x="5707111" y="1350742"/>
            <a:ext cx="1738718" cy="553998"/>
          </a:xfrm>
          <a:prstGeom prst="rect">
            <a:avLst/>
          </a:prstGeom>
          <a:solidFill>
            <a:schemeClr val="bg1"/>
          </a:solidFill>
        </p:spPr>
        <p:txBody>
          <a:bodyPr wrap="square">
            <a:spAutoFit/>
          </a:bodyPr>
          <a:lstStyle/>
          <a:p>
            <a:r>
              <a:rPr lang="en-IN" sz="3000" dirty="0">
                <a:solidFill>
                  <a:srgbClr val="07873E"/>
                </a:solidFill>
              </a:rPr>
              <a:t>WHAT?</a:t>
            </a:r>
            <a:endParaRPr lang="en-US" sz="3000" dirty="0">
              <a:solidFill>
                <a:srgbClr val="07873E"/>
              </a:solidFill>
            </a:endParaRPr>
          </a:p>
        </p:txBody>
      </p:sp>
      <p:sp>
        <p:nvSpPr>
          <p:cNvPr id="5" name="Rectangle 4">
            <a:extLst>
              <a:ext uri="{FF2B5EF4-FFF2-40B4-BE49-F238E27FC236}">
                <a16:creationId xmlns:a16="http://schemas.microsoft.com/office/drawing/2014/main" id="{44D88E16-34E2-FF42-9849-0EC3686EE8D5}"/>
              </a:ext>
            </a:extLst>
          </p:cNvPr>
          <p:cNvSpPr/>
          <p:nvPr/>
        </p:nvSpPr>
        <p:spPr>
          <a:xfrm>
            <a:off x="812523" y="1556980"/>
            <a:ext cx="3343842" cy="430887"/>
          </a:xfrm>
          <a:prstGeom prst="rect">
            <a:avLst/>
          </a:prstGeom>
          <a:solidFill>
            <a:schemeClr val="bg1"/>
          </a:solidFill>
        </p:spPr>
        <p:txBody>
          <a:bodyPr wrap="square">
            <a:spAutoFit/>
          </a:bodyPr>
          <a:lstStyle/>
          <a:p>
            <a:r>
              <a:rPr lang="en-IN" sz="2200" dirty="0">
                <a:solidFill>
                  <a:srgbClr val="07873E"/>
                </a:solidFill>
              </a:rPr>
              <a:t>Course Learning Outcome</a:t>
            </a:r>
            <a:endParaRPr lang="en-US" sz="2200" dirty="0">
              <a:solidFill>
                <a:srgbClr val="07873E"/>
              </a:solidFill>
            </a:endParaRPr>
          </a:p>
        </p:txBody>
      </p:sp>
    </p:spTree>
    <p:extLst>
      <p:ext uri="{BB962C8B-B14F-4D97-AF65-F5344CB8AC3E}">
        <p14:creationId xmlns:p14="http://schemas.microsoft.com/office/powerpoint/2010/main" val="2037709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B49-7E50-FA45-910F-A3A3C78CB66A}"/>
              </a:ext>
            </a:extLst>
          </p:cNvPr>
          <p:cNvSpPr>
            <a:spLocks noGrp="1"/>
          </p:cNvSpPr>
          <p:nvPr>
            <p:ph type="title"/>
          </p:nvPr>
        </p:nvSpPr>
        <p:spPr/>
        <p:txBody>
          <a:bodyPr/>
          <a:lstStyle/>
          <a:p>
            <a:r>
              <a:rPr lang="en-IN" dirty="0"/>
              <a:t>theorems</a:t>
            </a:r>
            <a:endParaRPr lang="en-US" dirty="0"/>
          </a:p>
        </p:txBody>
      </p:sp>
      <p:sp>
        <p:nvSpPr>
          <p:cNvPr id="3" name="Content Placeholder 2">
            <a:extLst>
              <a:ext uri="{FF2B5EF4-FFF2-40B4-BE49-F238E27FC236}">
                <a16:creationId xmlns:a16="http://schemas.microsoft.com/office/drawing/2014/main" id="{925FC238-447C-D141-AD7F-88360B72213E}"/>
              </a:ext>
            </a:extLst>
          </p:cNvPr>
          <p:cNvSpPr>
            <a:spLocks noGrp="1"/>
          </p:cNvSpPr>
          <p:nvPr>
            <p:ph idx="1"/>
          </p:nvPr>
        </p:nvSpPr>
        <p:spPr>
          <a:xfrm>
            <a:off x="1783080" y="2638044"/>
            <a:ext cx="8367917" cy="3930396"/>
          </a:xfrm>
        </p:spPr>
        <p:txBody>
          <a:bodyPr>
            <a:normAutofit/>
          </a:bodyPr>
          <a:lstStyle/>
          <a:p>
            <a:r>
              <a:rPr lang="en-US" sz="2400" dirty="0"/>
              <a:t>Let u and v be propositions. Then</a:t>
            </a:r>
          </a:p>
          <a:p>
            <a:pPr lvl="1"/>
            <a:r>
              <a:rPr lang="en-IN" sz="2200" dirty="0"/>
              <a:t>⊨</a:t>
            </a:r>
            <a:r>
              <a:rPr lang="en-US" sz="2200" dirty="0"/>
              <a:t> u </a:t>
            </a:r>
            <a:r>
              <a:rPr lang="en-US" sz="2200" dirty="0" err="1"/>
              <a:t>iff</a:t>
            </a:r>
            <a:r>
              <a:rPr lang="en-US" sz="2200" dirty="0"/>
              <a:t> u ≡ T </a:t>
            </a:r>
            <a:r>
              <a:rPr lang="en-US" sz="2200" dirty="0" err="1"/>
              <a:t>iff</a:t>
            </a:r>
            <a:r>
              <a:rPr lang="en-US" sz="2200" dirty="0"/>
              <a:t> T </a:t>
            </a:r>
            <a:r>
              <a:rPr lang="en-IN" sz="2200" dirty="0"/>
              <a:t>⊨</a:t>
            </a:r>
            <a:r>
              <a:rPr lang="en-US" sz="2200" dirty="0"/>
              <a:t> u </a:t>
            </a:r>
            <a:r>
              <a:rPr lang="en-US" sz="2200" dirty="0" err="1"/>
              <a:t>iff</a:t>
            </a:r>
            <a:r>
              <a:rPr lang="en-US" sz="2200" dirty="0"/>
              <a:t> ∅ </a:t>
            </a:r>
            <a:r>
              <a:rPr lang="en-IN" sz="2200" dirty="0"/>
              <a:t>⊨</a:t>
            </a:r>
            <a:r>
              <a:rPr lang="en-US" sz="2200" dirty="0"/>
              <a:t> u.</a:t>
            </a:r>
          </a:p>
          <a:p>
            <a:pPr lvl="1"/>
            <a:r>
              <a:rPr lang="en-US" sz="2200" dirty="0"/>
              <a:t>u </a:t>
            </a:r>
            <a:r>
              <a:rPr lang="en-IN" sz="2200" dirty="0"/>
              <a:t>⊨ </a:t>
            </a:r>
            <a:r>
              <a:rPr lang="en-US" sz="2200" dirty="0"/>
              <a:t>v </a:t>
            </a:r>
            <a:r>
              <a:rPr lang="en-US" sz="2200" dirty="0" err="1"/>
              <a:t>iff</a:t>
            </a:r>
            <a:r>
              <a:rPr lang="en-US" sz="2200" dirty="0"/>
              <a:t> </a:t>
            </a:r>
            <a:r>
              <a:rPr lang="en-IN" sz="2200" dirty="0"/>
              <a:t>⊨ </a:t>
            </a:r>
            <a:r>
              <a:rPr lang="en-US" sz="2200" dirty="0"/>
              <a:t>u → v.</a:t>
            </a:r>
          </a:p>
          <a:p>
            <a:pPr lvl="1"/>
            <a:r>
              <a:rPr lang="en-US" sz="2200" dirty="0"/>
              <a:t>u ≡ v </a:t>
            </a:r>
            <a:r>
              <a:rPr lang="en-US" sz="2200" dirty="0" err="1"/>
              <a:t>iff</a:t>
            </a:r>
            <a:r>
              <a:rPr lang="en-US" sz="2200" dirty="0"/>
              <a:t> </a:t>
            </a:r>
            <a:r>
              <a:rPr lang="en-IN" sz="2200" dirty="0"/>
              <a:t>⊨</a:t>
            </a:r>
            <a:r>
              <a:rPr lang="en-US" sz="2200" dirty="0"/>
              <a:t> u ↔ v </a:t>
            </a:r>
            <a:r>
              <a:rPr lang="en-US" sz="2200" dirty="0" err="1"/>
              <a:t>iff</a:t>
            </a:r>
            <a:r>
              <a:rPr lang="en-US" sz="2200" dirty="0"/>
              <a:t> (u </a:t>
            </a:r>
            <a:r>
              <a:rPr lang="en-IN" sz="2200" dirty="0"/>
              <a:t>⊨ </a:t>
            </a:r>
            <a:r>
              <a:rPr lang="en-US" sz="2200" dirty="0"/>
              <a:t>v and v </a:t>
            </a:r>
            <a:r>
              <a:rPr lang="en-IN" sz="2200" dirty="0"/>
              <a:t>⊨</a:t>
            </a:r>
            <a:r>
              <a:rPr lang="en-US" sz="2200" dirty="0"/>
              <a:t> u).</a:t>
            </a:r>
          </a:p>
          <a:p>
            <a:pPr lvl="1"/>
            <a:r>
              <a:rPr lang="en-US" sz="2200" dirty="0"/>
              <a:t>u is unsatisfiable </a:t>
            </a:r>
            <a:r>
              <a:rPr lang="en-US" sz="2200" dirty="0" err="1"/>
              <a:t>iff</a:t>
            </a:r>
            <a:r>
              <a:rPr lang="en-US" sz="2200" dirty="0"/>
              <a:t> u ≡ ⊥ </a:t>
            </a:r>
            <a:r>
              <a:rPr lang="en-US" sz="2200" dirty="0" err="1"/>
              <a:t>iff</a:t>
            </a:r>
            <a:r>
              <a:rPr lang="en-US" sz="2200" dirty="0"/>
              <a:t> u </a:t>
            </a:r>
            <a:r>
              <a:rPr lang="en-IN" sz="2200" dirty="0"/>
              <a:t>⊨</a:t>
            </a:r>
            <a:r>
              <a:rPr lang="en-US" sz="2200" dirty="0"/>
              <a:t> ⊥.</a:t>
            </a:r>
          </a:p>
          <a:p>
            <a:pPr algn="just"/>
            <a:r>
              <a:rPr lang="el-GR" sz="2400" dirty="0"/>
              <a:t>Σ </a:t>
            </a:r>
            <a:r>
              <a:rPr lang="en-IN" sz="2400" dirty="0"/>
              <a:t>is unsatisfiable </a:t>
            </a:r>
            <a:r>
              <a:rPr lang="en-IN" sz="2400" dirty="0" err="1"/>
              <a:t>iff</a:t>
            </a:r>
            <a:r>
              <a:rPr lang="en-IN" sz="2400" dirty="0"/>
              <a:t> </a:t>
            </a:r>
            <a:r>
              <a:rPr lang="el-GR" sz="2400" dirty="0"/>
              <a:t>Σ </a:t>
            </a:r>
            <a:r>
              <a:rPr lang="en-IN" sz="2400" dirty="0"/>
              <a:t>⊨</a:t>
            </a:r>
            <a:r>
              <a:rPr lang="el-GR" sz="2400" dirty="0"/>
              <a:t> </a:t>
            </a:r>
            <a:r>
              <a:rPr lang="en-IN" sz="2400" dirty="0"/>
              <a:t>w for each w.</a:t>
            </a:r>
          </a:p>
        </p:txBody>
      </p:sp>
      <p:pic>
        <p:nvPicPr>
          <p:cNvPr id="4" name="Picture 3">
            <a:extLst>
              <a:ext uri="{FF2B5EF4-FFF2-40B4-BE49-F238E27FC236}">
                <a16:creationId xmlns:a16="http://schemas.microsoft.com/office/drawing/2014/main" id="{7313DCA7-6786-ED4C-8C33-98EDA495C8DA}"/>
              </a:ext>
            </a:extLst>
          </p:cNvPr>
          <p:cNvPicPr>
            <a:picLocks noChangeAspect="1"/>
          </p:cNvPicPr>
          <p:nvPr/>
        </p:nvPicPr>
        <p:blipFill>
          <a:blip r:embed="rId2"/>
          <a:stretch>
            <a:fillRect/>
          </a:stretch>
        </p:blipFill>
        <p:spPr>
          <a:xfrm>
            <a:off x="8055864" y="2850642"/>
            <a:ext cx="3810000" cy="3505200"/>
          </a:xfrm>
          <a:prstGeom prst="rect">
            <a:avLst/>
          </a:prstGeom>
          <a:solidFill>
            <a:schemeClr val="bg1"/>
          </a:solidFill>
        </p:spPr>
      </p:pic>
    </p:spTree>
    <p:extLst>
      <p:ext uri="{BB962C8B-B14F-4D97-AF65-F5344CB8AC3E}">
        <p14:creationId xmlns:p14="http://schemas.microsoft.com/office/powerpoint/2010/main" val="487702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1CA9-F417-2449-9537-9A08BF402422}"/>
              </a:ext>
            </a:extLst>
          </p:cNvPr>
          <p:cNvSpPr>
            <a:spLocks noGrp="1"/>
          </p:cNvSpPr>
          <p:nvPr>
            <p:ph type="title"/>
          </p:nvPr>
        </p:nvSpPr>
        <p:spPr/>
        <p:txBody>
          <a:bodyPr/>
          <a:lstStyle/>
          <a:p>
            <a:r>
              <a:rPr lang="en-US" dirty="0"/>
              <a:t>Meta Theorems</a:t>
            </a:r>
          </a:p>
        </p:txBody>
      </p:sp>
      <p:sp>
        <p:nvSpPr>
          <p:cNvPr id="3" name="Content Placeholder 2">
            <a:extLst>
              <a:ext uri="{FF2B5EF4-FFF2-40B4-BE49-F238E27FC236}">
                <a16:creationId xmlns:a16="http://schemas.microsoft.com/office/drawing/2014/main" id="{9641705C-B297-CC4A-BFB9-D3E0002B14EA}"/>
              </a:ext>
            </a:extLst>
          </p:cNvPr>
          <p:cNvSpPr>
            <a:spLocks noGrp="1"/>
          </p:cNvSpPr>
          <p:nvPr>
            <p:ph idx="1"/>
          </p:nvPr>
        </p:nvSpPr>
        <p:spPr>
          <a:xfrm>
            <a:off x="264289" y="2806263"/>
            <a:ext cx="6807843" cy="3721859"/>
          </a:xfrm>
        </p:spPr>
        <p:txBody>
          <a:bodyPr>
            <a:normAutofit/>
          </a:bodyPr>
          <a:lstStyle/>
          <a:p>
            <a:pPr algn="just"/>
            <a:r>
              <a:rPr lang="en-IN" sz="2200" b="1" dirty="0"/>
              <a:t>Reduction ad absurdum (RAA): </a:t>
            </a:r>
            <a:r>
              <a:rPr lang="en-IN" sz="2200" dirty="0"/>
              <a:t>Let </a:t>
            </a:r>
            <a:r>
              <a:rPr lang="el-GR" sz="2200" dirty="0"/>
              <a:t>Σ </a:t>
            </a:r>
            <a:r>
              <a:rPr lang="en-IN" sz="2200" dirty="0"/>
              <a:t>be a set of propositions and w be any proposition. </a:t>
            </a:r>
            <a:r>
              <a:rPr lang="en-IN" sz="2400" dirty="0"/>
              <a:t>Then</a:t>
            </a:r>
            <a:endParaRPr lang="en-IN" sz="2200" dirty="0"/>
          </a:p>
          <a:p>
            <a:pPr lvl="1" algn="just"/>
            <a:r>
              <a:rPr lang="el-GR" sz="2000" dirty="0"/>
              <a:t>Σ </a:t>
            </a:r>
            <a:r>
              <a:rPr lang="en-IN" sz="2000" dirty="0"/>
              <a:t>⊨</a:t>
            </a:r>
            <a:r>
              <a:rPr lang="el-GR" sz="2000" dirty="0"/>
              <a:t> </a:t>
            </a:r>
            <a:r>
              <a:rPr lang="en-IN" sz="2000" dirty="0"/>
              <a:t>w </a:t>
            </a:r>
            <a:r>
              <a:rPr lang="en-IN" sz="2000" dirty="0" err="1"/>
              <a:t>iﬀ</a:t>
            </a:r>
            <a:r>
              <a:rPr lang="en-IN" sz="2000" dirty="0"/>
              <a:t> </a:t>
            </a:r>
            <a:r>
              <a:rPr lang="el-GR" sz="2000" dirty="0"/>
              <a:t>Σ ∪ {¬</a:t>
            </a:r>
            <a:r>
              <a:rPr lang="en-IN" sz="2000" dirty="0"/>
              <a:t>w} is unsatisﬁable.</a:t>
            </a:r>
          </a:p>
          <a:p>
            <a:pPr lvl="1" algn="just"/>
            <a:r>
              <a:rPr lang="el-GR" sz="2000" dirty="0"/>
              <a:t>Σ </a:t>
            </a:r>
            <a:r>
              <a:rPr lang="en-IN" sz="2000" dirty="0"/>
              <a:t>⊨</a:t>
            </a:r>
            <a:r>
              <a:rPr lang="el-GR" sz="2000" dirty="0"/>
              <a:t> ¬</a:t>
            </a:r>
            <a:r>
              <a:rPr lang="en-IN" sz="2000" dirty="0"/>
              <a:t>w </a:t>
            </a:r>
            <a:r>
              <a:rPr lang="en-IN" sz="2000" dirty="0" err="1"/>
              <a:t>iff</a:t>
            </a:r>
            <a:r>
              <a:rPr lang="en-IN" sz="2000" dirty="0"/>
              <a:t> </a:t>
            </a:r>
            <a:r>
              <a:rPr lang="el-GR" sz="2000" dirty="0"/>
              <a:t>Σ ∪ {</a:t>
            </a:r>
            <a:r>
              <a:rPr lang="en-IN" sz="2000" dirty="0"/>
              <a:t>w} is unsatisfiable</a:t>
            </a:r>
            <a:endParaRPr lang="en-US" sz="2000" dirty="0"/>
          </a:p>
          <a:p>
            <a:pPr marL="0" indent="0" algn="just">
              <a:buNone/>
            </a:pPr>
            <a:r>
              <a:rPr lang="en-IN" sz="2200" dirty="0"/>
              <a:t>show that {p → r, p → (r → q), p, ¬q} is unsatisﬁable  </a:t>
            </a:r>
          </a:p>
          <a:p>
            <a:pPr algn="just"/>
            <a:r>
              <a:rPr lang="en-IN" sz="2200" b="1" dirty="0"/>
              <a:t>Deduction</a:t>
            </a:r>
            <a:r>
              <a:rPr lang="en-IN" sz="2200" dirty="0"/>
              <a:t>: Let </a:t>
            </a:r>
            <a:r>
              <a:rPr lang="el-GR" sz="2200" dirty="0"/>
              <a:t>Σ </a:t>
            </a:r>
            <a:r>
              <a:rPr lang="en-IN" sz="2200" dirty="0"/>
              <a:t>be a set of propositions and x, y be propositions. Then </a:t>
            </a:r>
            <a:r>
              <a:rPr lang="el-GR" sz="2200" dirty="0"/>
              <a:t>Σ </a:t>
            </a:r>
            <a:r>
              <a:rPr lang="en-IN" sz="2200" dirty="0"/>
              <a:t>⊨</a:t>
            </a:r>
            <a:r>
              <a:rPr lang="el-GR" sz="2200" dirty="0"/>
              <a:t> </a:t>
            </a:r>
            <a:r>
              <a:rPr lang="en-IN" sz="2200" dirty="0"/>
              <a:t>x → y </a:t>
            </a:r>
            <a:r>
              <a:rPr lang="en-IN" sz="2200" dirty="0" err="1"/>
              <a:t>iﬀ</a:t>
            </a:r>
            <a:r>
              <a:rPr lang="en-IN" sz="2200" dirty="0"/>
              <a:t> </a:t>
            </a:r>
            <a:r>
              <a:rPr lang="el-GR" sz="2200" dirty="0"/>
              <a:t>Σ ∪ {</a:t>
            </a:r>
            <a:r>
              <a:rPr lang="en-IN" sz="2200" dirty="0"/>
              <a:t>x} ⊨ y.</a:t>
            </a:r>
          </a:p>
          <a:p>
            <a:pPr marL="0" indent="0">
              <a:buNone/>
            </a:pPr>
            <a:r>
              <a:rPr lang="en-IN" sz="2200" dirty="0"/>
              <a:t>show that {p → r, p → (r → q), p} ⊨ q  </a:t>
            </a:r>
          </a:p>
          <a:p>
            <a:pPr marL="0" indent="0" algn="just">
              <a:buNone/>
            </a:pPr>
            <a:endParaRPr lang="en-IN" sz="2200" dirty="0"/>
          </a:p>
          <a:p>
            <a:pPr marL="0" indent="0" algn="just">
              <a:buNone/>
            </a:pPr>
            <a:endParaRPr lang="en-IN" sz="2200" dirty="0"/>
          </a:p>
          <a:p>
            <a:endParaRPr lang="en-US" sz="2200" dirty="0"/>
          </a:p>
        </p:txBody>
      </p:sp>
      <p:pic>
        <p:nvPicPr>
          <p:cNvPr id="7" name="Picture 6">
            <a:extLst>
              <a:ext uri="{FF2B5EF4-FFF2-40B4-BE49-F238E27FC236}">
                <a16:creationId xmlns:a16="http://schemas.microsoft.com/office/drawing/2014/main" id="{E425D1FB-248F-374D-89B7-E5011D537939}"/>
              </a:ext>
            </a:extLst>
          </p:cNvPr>
          <p:cNvPicPr>
            <a:picLocks noChangeAspect="1"/>
          </p:cNvPicPr>
          <p:nvPr/>
        </p:nvPicPr>
        <p:blipFill>
          <a:blip r:embed="rId2"/>
          <a:stretch>
            <a:fillRect/>
          </a:stretch>
        </p:blipFill>
        <p:spPr>
          <a:xfrm>
            <a:off x="7072132" y="5092700"/>
            <a:ext cx="5137954" cy="1765300"/>
          </a:xfrm>
          <a:prstGeom prst="rect">
            <a:avLst/>
          </a:prstGeom>
        </p:spPr>
      </p:pic>
      <p:pic>
        <p:nvPicPr>
          <p:cNvPr id="8" name="Picture 7">
            <a:extLst>
              <a:ext uri="{FF2B5EF4-FFF2-40B4-BE49-F238E27FC236}">
                <a16:creationId xmlns:a16="http://schemas.microsoft.com/office/drawing/2014/main" id="{AE9188D6-A7DD-654F-92D6-2ED18097E190}"/>
              </a:ext>
            </a:extLst>
          </p:cNvPr>
          <p:cNvPicPr>
            <a:picLocks noChangeAspect="1"/>
          </p:cNvPicPr>
          <p:nvPr/>
        </p:nvPicPr>
        <p:blipFill>
          <a:blip r:embed="rId3"/>
          <a:stretch>
            <a:fillRect/>
          </a:stretch>
        </p:blipFill>
        <p:spPr>
          <a:xfrm>
            <a:off x="7141582" y="2851037"/>
            <a:ext cx="4118657" cy="1929633"/>
          </a:xfrm>
          <a:prstGeom prst="rect">
            <a:avLst/>
          </a:prstGeom>
        </p:spPr>
      </p:pic>
      <p:sp>
        <p:nvSpPr>
          <p:cNvPr id="4" name="Rectangle 3">
            <a:extLst>
              <a:ext uri="{FF2B5EF4-FFF2-40B4-BE49-F238E27FC236}">
                <a16:creationId xmlns:a16="http://schemas.microsoft.com/office/drawing/2014/main" id="{793B6640-3A38-9C44-8963-0BD855E5F296}"/>
              </a:ext>
            </a:extLst>
          </p:cNvPr>
          <p:cNvSpPr/>
          <p:nvPr/>
        </p:nvSpPr>
        <p:spPr>
          <a:xfrm>
            <a:off x="264289" y="1759981"/>
            <a:ext cx="2033890" cy="369332"/>
          </a:xfrm>
          <a:prstGeom prst="rect">
            <a:avLst/>
          </a:prstGeom>
        </p:spPr>
        <p:txBody>
          <a:bodyPr wrap="none">
            <a:spAutoFit/>
          </a:bodyPr>
          <a:lstStyle/>
          <a:p>
            <a:r>
              <a:rPr lang="en-IN" dirty="0"/>
              <a:t>p → (r → q), p → r</a:t>
            </a:r>
          </a:p>
        </p:txBody>
      </p:sp>
      <p:sp>
        <p:nvSpPr>
          <p:cNvPr id="5" name="Rectangle 4">
            <a:extLst>
              <a:ext uri="{FF2B5EF4-FFF2-40B4-BE49-F238E27FC236}">
                <a16:creationId xmlns:a16="http://schemas.microsoft.com/office/drawing/2014/main" id="{F8420443-525E-FC4A-89BD-4856E9D6E856}"/>
              </a:ext>
            </a:extLst>
          </p:cNvPr>
          <p:cNvSpPr/>
          <p:nvPr/>
        </p:nvSpPr>
        <p:spPr>
          <a:xfrm>
            <a:off x="473141" y="2211903"/>
            <a:ext cx="774571" cy="369332"/>
          </a:xfrm>
          <a:prstGeom prst="rect">
            <a:avLst/>
          </a:prstGeom>
        </p:spPr>
        <p:txBody>
          <a:bodyPr wrap="none">
            <a:spAutoFit/>
          </a:bodyPr>
          <a:lstStyle/>
          <a:p>
            <a:r>
              <a:rPr lang="en-IN" dirty="0"/>
              <a:t>p → q</a:t>
            </a:r>
          </a:p>
        </p:txBody>
      </p:sp>
    </p:spTree>
    <p:extLst>
      <p:ext uri="{BB962C8B-B14F-4D97-AF65-F5344CB8AC3E}">
        <p14:creationId xmlns:p14="http://schemas.microsoft.com/office/powerpoint/2010/main" val="2499990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166A-41EF-384F-9DB5-2564EF81C37A}"/>
              </a:ext>
            </a:extLst>
          </p:cNvPr>
          <p:cNvSpPr>
            <a:spLocks noGrp="1"/>
          </p:cNvSpPr>
          <p:nvPr>
            <p:ph type="title"/>
          </p:nvPr>
        </p:nvSpPr>
        <p:spPr/>
        <p:txBody>
          <a:bodyPr/>
          <a:lstStyle/>
          <a:p>
            <a:r>
              <a:rPr lang="en-US" dirty="0"/>
              <a:t>Meta Theorems</a:t>
            </a:r>
          </a:p>
        </p:txBody>
      </p:sp>
      <p:sp>
        <p:nvSpPr>
          <p:cNvPr id="3" name="Content Placeholder 2">
            <a:extLst>
              <a:ext uri="{FF2B5EF4-FFF2-40B4-BE49-F238E27FC236}">
                <a16:creationId xmlns:a16="http://schemas.microsoft.com/office/drawing/2014/main" id="{172B0F90-41DE-4D4C-98F6-7DD3BFA9C954}"/>
              </a:ext>
            </a:extLst>
          </p:cNvPr>
          <p:cNvSpPr>
            <a:spLocks noGrp="1"/>
          </p:cNvSpPr>
          <p:nvPr>
            <p:ph idx="1"/>
          </p:nvPr>
        </p:nvSpPr>
        <p:spPr>
          <a:xfrm>
            <a:off x="2118167" y="2638044"/>
            <a:ext cx="8264324" cy="3101983"/>
          </a:xfrm>
        </p:spPr>
        <p:txBody>
          <a:bodyPr>
            <a:normAutofit/>
          </a:bodyPr>
          <a:lstStyle/>
          <a:p>
            <a:pPr algn="just"/>
            <a:r>
              <a:rPr lang="en-IN" sz="2400" b="1" dirty="0"/>
              <a:t>Monotonicity:</a:t>
            </a:r>
            <a:r>
              <a:rPr lang="en-IN" sz="2400" dirty="0"/>
              <a:t> </a:t>
            </a:r>
            <a:r>
              <a:rPr lang="en-IN" sz="2200" dirty="0"/>
              <a:t>Let w be a proposition and </a:t>
            </a:r>
            <a:r>
              <a:rPr lang="el-GR" sz="2200" dirty="0"/>
              <a:t>Σ, Γ </a:t>
            </a:r>
            <a:r>
              <a:rPr lang="en-IN" sz="2200" dirty="0"/>
              <a:t>be sets of propositions with </a:t>
            </a:r>
            <a:r>
              <a:rPr lang="el-GR" sz="2200" dirty="0"/>
              <a:t>Σ ⊆ Γ. </a:t>
            </a:r>
            <a:endParaRPr lang="en-US" sz="2200" dirty="0"/>
          </a:p>
          <a:p>
            <a:pPr lvl="1" algn="just"/>
            <a:r>
              <a:rPr lang="en-IN" sz="2000" dirty="0"/>
              <a:t>If </a:t>
            </a:r>
            <a:r>
              <a:rPr lang="el-GR" sz="2000" dirty="0"/>
              <a:t>Σ </a:t>
            </a:r>
            <a:r>
              <a:rPr lang="en-IN" sz="2200" dirty="0"/>
              <a:t>⊨</a:t>
            </a:r>
            <a:r>
              <a:rPr lang="el-GR" sz="2000" dirty="0"/>
              <a:t> </a:t>
            </a:r>
            <a:r>
              <a:rPr lang="en-IN" sz="2000" dirty="0"/>
              <a:t>w, then </a:t>
            </a:r>
            <a:r>
              <a:rPr lang="el-GR" sz="2000" dirty="0"/>
              <a:t>Γ </a:t>
            </a:r>
            <a:r>
              <a:rPr lang="en-IN" sz="2200" dirty="0"/>
              <a:t>⊨</a:t>
            </a:r>
            <a:r>
              <a:rPr lang="el-GR" sz="2000" dirty="0"/>
              <a:t> </a:t>
            </a:r>
            <a:r>
              <a:rPr lang="en-IN" sz="2000" dirty="0"/>
              <a:t>w.</a:t>
            </a:r>
          </a:p>
          <a:p>
            <a:pPr lvl="1" algn="just"/>
            <a:r>
              <a:rPr lang="en-IN" sz="2000" dirty="0"/>
              <a:t>If </a:t>
            </a:r>
            <a:r>
              <a:rPr lang="el-GR" sz="2000" dirty="0"/>
              <a:t>Σ </a:t>
            </a:r>
            <a:r>
              <a:rPr lang="en-IN" sz="2000" dirty="0"/>
              <a:t>is unsatisfiable, then </a:t>
            </a:r>
            <a:r>
              <a:rPr lang="el-GR" sz="2000" dirty="0"/>
              <a:t>Γ </a:t>
            </a:r>
            <a:r>
              <a:rPr lang="en-IN" sz="2000" dirty="0"/>
              <a:t>is unsatisfiable.</a:t>
            </a:r>
          </a:p>
          <a:p>
            <a:pPr algn="just"/>
            <a:endParaRPr lang="en-IN" sz="2200" dirty="0"/>
          </a:p>
          <a:p>
            <a:pPr algn="just"/>
            <a:endParaRPr lang="en-US" sz="2200" dirty="0"/>
          </a:p>
        </p:txBody>
      </p:sp>
    </p:spTree>
    <p:extLst>
      <p:ext uri="{BB962C8B-B14F-4D97-AF65-F5344CB8AC3E}">
        <p14:creationId xmlns:p14="http://schemas.microsoft.com/office/powerpoint/2010/main" val="3543332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BFD4-B51D-E34D-BB65-3D306772CD6C}"/>
              </a:ext>
            </a:extLst>
          </p:cNvPr>
          <p:cNvSpPr>
            <a:spLocks noGrp="1"/>
          </p:cNvSpPr>
          <p:nvPr>
            <p:ph type="title"/>
          </p:nvPr>
        </p:nvSpPr>
        <p:spPr/>
        <p:txBody>
          <a:bodyPr/>
          <a:lstStyle/>
          <a:p>
            <a:r>
              <a:rPr lang="en-IN" b="1" dirty="0"/>
              <a:t>Equivalence substitution</a:t>
            </a:r>
            <a:endParaRPr lang="en-US" dirty="0"/>
          </a:p>
        </p:txBody>
      </p:sp>
      <p:sp>
        <p:nvSpPr>
          <p:cNvPr id="3" name="Content Placeholder 2">
            <a:extLst>
              <a:ext uri="{FF2B5EF4-FFF2-40B4-BE49-F238E27FC236}">
                <a16:creationId xmlns:a16="http://schemas.microsoft.com/office/drawing/2014/main" id="{D28A5B9A-8DF8-614A-AD85-1B225CC55AC5}"/>
              </a:ext>
            </a:extLst>
          </p:cNvPr>
          <p:cNvSpPr>
            <a:spLocks noGrp="1"/>
          </p:cNvSpPr>
          <p:nvPr>
            <p:ph idx="1"/>
          </p:nvPr>
        </p:nvSpPr>
        <p:spPr/>
        <p:txBody>
          <a:bodyPr>
            <a:normAutofit/>
          </a:bodyPr>
          <a:lstStyle/>
          <a:p>
            <a:pPr algn="just"/>
            <a:r>
              <a:rPr lang="en-IN" sz="2200" dirty="0"/>
              <a:t>Let x, y, w be propositions </a:t>
            </a:r>
          </a:p>
          <a:p>
            <a:pPr algn="just"/>
            <a:r>
              <a:rPr lang="en-IN" sz="2200" dirty="0"/>
              <a:t>Let w[x := y] denote any proposition obtained from w by substituting some or all or no occurrences of x by y in w. </a:t>
            </a:r>
          </a:p>
          <a:p>
            <a:pPr algn="just"/>
            <a:r>
              <a:rPr lang="en-IN" sz="2200" dirty="0"/>
              <a:t>If x ≡ y, then w ≡ w[x := y].</a:t>
            </a:r>
          </a:p>
          <a:p>
            <a:pPr marL="228600" lvl="1" indent="0" algn="just">
              <a:buNone/>
            </a:pPr>
            <a:endParaRPr lang="en-IN" sz="2200" dirty="0"/>
          </a:p>
          <a:p>
            <a:endParaRPr lang="en-US" sz="2200" dirty="0"/>
          </a:p>
        </p:txBody>
      </p:sp>
      <p:sp>
        <p:nvSpPr>
          <p:cNvPr id="4" name="Rectangle 3">
            <a:extLst>
              <a:ext uri="{FF2B5EF4-FFF2-40B4-BE49-F238E27FC236}">
                <a16:creationId xmlns:a16="http://schemas.microsoft.com/office/drawing/2014/main" id="{51178E73-DA0A-0B4C-842A-F0354FDBFA94}"/>
              </a:ext>
            </a:extLst>
          </p:cNvPr>
          <p:cNvSpPr/>
          <p:nvPr/>
        </p:nvSpPr>
        <p:spPr>
          <a:xfrm>
            <a:off x="2844415" y="5203762"/>
            <a:ext cx="1375698" cy="369332"/>
          </a:xfrm>
          <a:prstGeom prst="rect">
            <a:avLst/>
          </a:prstGeom>
        </p:spPr>
        <p:txBody>
          <a:bodyPr wrap="none">
            <a:spAutoFit/>
          </a:bodyPr>
          <a:lstStyle/>
          <a:p>
            <a:r>
              <a:rPr lang="en-IN" dirty="0"/>
              <a:t>p → (r → q)</a:t>
            </a:r>
            <a:endParaRPr lang="en-US" dirty="0"/>
          </a:p>
        </p:txBody>
      </p:sp>
    </p:spTree>
    <p:extLst>
      <p:ext uri="{BB962C8B-B14F-4D97-AF65-F5344CB8AC3E}">
        <p14:creationId xmlns:p14="http://schemas.microsoft.com/office/powerpoint/2010/main" val="979161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4775-3B37-034C-B043-F8A4874FDA39}"/>
              </a:ext>
            </a:extLst>
          </p:cNvPr>
          <p:cNvSpPr>
            <a:spLocks noGrp="1"/>
          </p:cNvSpPr>
          <p:nvPr>
            <p:ph type="title"/>
          </p:nvPr>
        </p:nvSpPr>
        <p:spPr/>
        <p:txBody>
          <a:bodyPr/>
          <a:lstStyle/>
          <a:p>
            <a:r>
              <a:rPr lang="en-IN" b="1" dirty="0"/>
              <a:t>Paradoxes of Material Implication</a:t>
            </a:r>
            <a:endParaRPr lang="en-US" dirty="0"/>
          </a:p>
        </p:txBody>
      </p:sp>
      <p:sp>
        <p:nvSpPr>
          <p:cNvPr id="3" name="Content Placeholder 2">
            <a:extLst>
              <a:ext uri="{FF2B5EF4-FFF2-40B4-BE49-F238E27FC236}">
                <a16:creationId xmlns:a16="http://schemas.microsoft.com/office/drawing/2014/main" id="{8491068A-E73D-184F-9483-423DE0434CCE}"/>
              </a:ext>
            </a:extLst>
          </p:cNvPr>
          <p:cNvSpPr>
            <a:spLocks noGrp="1"/>
          </p:cNvSpPr>
          <p:nvPr>
            <p:ph idx="1"/>
          </p:nvPr>
        </p:nvSpPr>
        <p:spPr>
          <a:xfrm>
            <a:off x="1057656" y="2753748"/>
            <a:ext cx="7729728" cy="3101983"/>
          </a:xfrm>
        </p:spPr>
        <p:txBody>
          <a:bodyPr>
            <a:noAutofit/>
          </a:bodyPr>
          <a:lstStyle/>
          <a:p>
            <a:pPr algn="just"/>
            <a:r>
              <a:rPr lang="en-US" sz="2200" dirty="0"/>
              <a:t>When we translate if…then or implies of English with material implication, nothing of logical importance is lost. </a:t>
            </a:r>
          </a:p>
          <a:p>
            <a:pPr algn="just"/>
            <a:r>
              <a:rPr lang="en-US" sz="2200" dirty="0"/>
              <a:t>Two paradoxes</a:t>
            </a:r>
          </a:p>
          <a:p>
            <a:pPr lvl="1" algn="just"/>
            <a:r>
              <a:rPr lang="en-IN" sz="2000" dirty="0"/>
              <a:t>Whenever the antecedent is false, the whole conditional is true</a:t>
            </a:r>
          </a:p>
          <a:p>
            <a:pPr lvl="1" algn="just"/>
            <a:r>
              <a:rPr lang="en-IN" sz="2000" dirty="0"/>
              <a:t>Whenever the consequent is true, the conditional is true</a:t>
            </a:r>
          </a:p>
          <a:p>
            <a:pPr algn="just"/>
            <a:r>
              <a:rPr lang="en-IN" sz="2200" dirty="0"/>
              <a:t>These are paradoxes in the ancient sense, violations of intuition. </a:t>
            </a:r>
          </a:p>
          <a:p>
            <a:pPr algn="just"/>
            <a:r>
              <a:rPr lang="en-IN" sz="2200" dirty="0"/>
              <a:t>They are not contradictions</a:t>
            </a:r>
            <a:endParaRPr lang="en-US" sz="2200" dirty="0"/>
          </a:p>
        </p:txBody>
      </p:sp>
      <p:pic>
        <p:nvPicPr>
          <p:cNvPr id="5" name="Picture 4">
            <a:extLst>
              <a:ext uri="{FF2B5EF4-FFF2-40B4-BE49-F238E27FC236}">
                <a16:creationId xmlns:a16="http://schemas.microsoft.com/office/drawing/2014/main" id="{035FA499-FFB8-B24F-A5C8-CA77DB89EA1A}"/>
              </a:ext>
            </a:extLst>
          </p:cNvPr>
          <p:cNvPicPr>
            <a:picLocks noChangeAspect="1"/>
          </p:cNvPicPr>
          <p:nvPr/>
        </p:nvPicPr>
        <p:blipFill>
          <a:blip r:embed="rId2"/>
          <a:stretch>
            <a:fillRect/>
          </a:stretch>
        </p:blipFill>
        <p:spPr>
          <a:xfrm>
            <a:off x="8675753" y="4914900"/>
            <a:ext cx="3403600" cy="1943100"/>
          </a:xfrm>
          <a:prstGeom prst="rect">
            <a:avLst/>
          </a:prstGeom>
        </p:spPr>
      </p:pic>
      <p:sp>
        <p:nvSpPr>
          <p:cNvPr id="4" name="Rectangle 3">
            <a:extLst>
              <a:ext uri="{FF2B5EF4-FFF2-40B4-BE49-F238E27FC236}">
                <a16:creationId xmlns:a16="http://schemas.microsoft.com/office/drawing/2014/main" id="{347BB6C8-EED1-1043-8262-A710E0A7F364}"/>
              </a:ext>
            </a:extLst>
          </p:cNvPr>
          <p:cNvSpPr/>
          <p:nvPr/>
        </p:nvSpPr>
        <p:spPr>
          <a:xfrm>
            <a:off x="10917451" y="4509254"/>
            <a:ext cx="415498" cy="369332"/>
          </a:xfrm>
          <a:prstGeom prst="rect">
            <a:avLst/>
          </a:prstGeom>
          <a:solidFill>
            <a:schemeClr val="bg1"/>
          </a:solidFill>
        </p:spPr>
        <p:txBody>
          <a:bodyPr wrap="none">
            <a:spAutoFit/>
          </a:bodyPr>
          <a:lstStyle/>
          <a:p>
            <a:r>
              <a:rPr lang="en-IN" dirty="0"/>
              <a:t>→</a:t>
            </a:r>
            <a:endParaRPr lang="en-US" dirty="0"/>
          </a:p>
        </p:txBody>
      </p:sp>
    </p:spTree>
    <p:extLst>
      <p:ext uri="{BB962C8B-B14F-4D97-AF65-F5344CB8AC3E}">
        <p14:creationId xmlns:p14="http://schemas.microsoft.com/office/powerpoint/2010/main" val="2939553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B49-7E50-FA45-910F-A3A3C78CB66A}"/>
              </a:ext>
            </a:extLst>
          </p:cNvPr>
          <p:cNvSpPr>
            <a:spLocks noGrp="1"/>
          </p:cNvSpPr>
          <p:nvPr>
            <p:ph type="title"/>
          </p:nvPr>
        </p:nvSpPr>
        <p:spPr/>
        <p:txBody>
          <a:bodyPr/>
          <a:lstStyle/>
          <a:p>
            <a:r>
              <a:rPr lang="en-IN" dirty="0"/>
              <a:t>Laws of replacement </a:t>
            </a:r>
            <a:endParaRPr lang="en-US" dirty="0"/>
          </a:p>
        </p:txBody>
      </p:sp>
      <p:sp>
        <p:nvSpPr>
          <p:cNvPr id="3" name="Content Placeholder 2">
            <a:extLst>
              <a:ext uri="{FF2B5EF4-FFF2-40B4-BE49-F238E27FC236}">
                <a16:creationId xmlns:a16="http://schemas.microsoft.com/office/drawing/2014/main" id="{925FC238-447C-D141-AD7F-88360B72213E}"/>
              </a:ext>
            </a:extLst>
          </p:cNvPr>
          <p:cNvSpPr>
            <a:spLocks noGrp="1"/>
          </p:cNvSpPr>
          <p:nvPr>
            <p:ph idx="1"/>
          </p:nvPr>
        </p:nvSpPr>
        <p:spPr>
          <a:xfrm>
            <a:off x="2231136" y="2638044"/>
            <a:ext cx="7729728" cy="3930396"/>
          </a:xfrm>
        </p:spPr>
        <p:txBody>
          <a:bodyPr>
            <a:normAutofit/>
          </a:bodyPr>
          <a:lstStyle/>
          <a:p>
            <a:pPr algn="just"/>
            <a:r>
              <a:rPr lang="en-IN" sz="2200" dirty="0"/>
              <a:t>Law of constants:  </a:t>
            </a:r>
            <a:r>
              <a:rPr lang="en-IN" sz="2000" dirty="0"/>
              <a:t>x ∧ ⊤ ≡ x, x ∧ ⊥ ≡ ⊥, x ∨ ⊤ ≡ ⊤, x ∨ ⊥ ≡ x, x → ⊤ ≡ ⊤, x → ⊥ ≡ ¬x, ⊤ → x ≡ x, ⊥ → x ≡ ⊤, x    ⊤ ≡ x,   x     ⊥ ≡ ⊥, ¬⊤ ≡ ⊥, ¬⊥ ≡ ⊤</a:t>
            </a:r>
          </a:p>
          <a:p>
            <a:pPr algn="just"/>
            <a:r>
              <a:rPr lang="en-IN" sz="2200" dirty="0"/>
              <a:t>Law of excluded middle: x ∨ ¬x ≡ ⊤</a:t>
            </a:r>
          </a:p>
          <a:p>
            <a:pPr algn="just"/>
            <a:r>
              <a:rPr lang="en-IN" sz="2200" dirty="0"/>
              <a:t>Law of contradiction: x ∧ ¬x ≡ ⊥, x    ¬x ≡ ⊥</a:t>
            </a:r>
          </a:p>
          <a:p>
            <a:pPr algn="just"/>
            <a:r>
              <a:rPr lang="en-IN" sz="2200" dirty="0"/>
              <a:t>Law of double negation: ¬¬x ≡ x</a:t>
            </a:r>
          </a:p>
          <a:p>
            <a:pPr algn="just"/>
            <a:r>
              <a:rPr lang="en-IN" sz="2200" dirty="0"/>
              <a:t>Law of identity: x ≡ x, x    x ≡ ⊤</a:t>
            </a:r>
          </a:p>
          <a:p>
            <a:pPr algn="just"/>
            <a:r>
              <a:rPr lang="en-IN" sz="2200" dirty="0"/>
              <a:t>Law of idempotency: x ∧ x ≡ x, x ∨ x ≡ x</a:t>
            </a:r>
          </a:p>
          <a:p>
            <a:pPr algn="just"/>
            <a:endParaRPr lang="en-IN" sz="2200" dirty="0"/>
          </a:p>
          <a:p>
            <a:pPr algn="just"/>
            <a:endParaRPr lang="en-US" sz="2200" dirty="0"/>
          </a:p>
        </p:txBody>
      </p:sp>
      <p:cxnSp>
        <p:nvCxnSpPr>
          <p:cNvPr id="4" name="Straight Arrow Connector 3">
            <a:extLst>
              <a:ext uri="{FF2B5EF4-FFF2-40B4-BE49-F238E27FC236}">
                <a16:creationId xmlns:a16="http://schemas.microsoft.com/office/drawing/2014/main" id="{C7F57829-3782-1544-8DBE-F47D11DEDE41}"/>
              </a:ext>
            </a:extLst>
          </p:cNvPr>
          <p:cNvCxnSpPr/>
          <p:nvPr/>
        </p:nvCxnSpPr>
        <p:spPr>
          <a:xfrm>
            <a:off x="7508106" y="318888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2530F60-81A5-924A-8409-4159992B84DE}"/>
              </a:ext>
            </a:extLst>
          </p:cNvPr>
          <p:cNvCxnSpPr/>
          <p:nvPr/>
        </p:nvCxnSpPr>
        <p:spPr>
          <a:xfrm>
            <a:off x="8837351" y="3188882"/>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5969249-166D-7A49-8775-B98847EF3F30}"/>
              </a:ext>
            </a:extLst>
          </p:cNvPr>
          <p:cNvCxnSpPr/>
          <p:nvPr/>
        </p:nvCxnSpPr>
        <p:spPr>
          <a:xfrm>
            <a:off x="6615476" y="4421936"/>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1F04A6C-C6EF-BB45-813C-E255AD1C9636}"/>
              </a:ext>
            </a:extLst>
          </p:cNvPr>
          <p:cNvCxnSpPr/>
          <p:nvPr/>
        </p:nvCxnSpPr>
        <p:spPr>
          <a:xfrm>
            <a:off x="5249815" y="5336336"/>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580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9B98-38EE-1840-BD80-A6F1CF56F730}"/>
              </a:ext>
            </a:extLst>
          </p:cNvPr>
          <p:cNvSpPr>
            <a:spLocks noGrp="1"/>
          </p:cNvSpPr>
          <p:nvPr>
            <p:ph type="title"/>
          </p:nvPr>
        </p:nvSpPr>
        <p:spPr/>
        <p:txBody>
          <a:bodyPr/>
          <a:lstStyle/>
          <a:p>
            <a:r>
              <a:rPr lang="en-IN" dirty="0"/>
              <a:t>Laws of replacement </a:t>
            </a:r>
            <a:endParaRPr lang="en-US" dirty="0"/>
          </a:p>
        </p:txBody>
      </p:sp>
      <p:sp>
        <p:nvSpPr>
          <p:cNvPr id="3" name="Content Placeholder 2">
            <a:extLst>
              <a:ext uri="{FF2B5EF4-FFF2-40B4-BE49-F238E27FC236}">
                <a16:creationId xmlns:a16="http://schemas.microsoft.com/office/drawing/2014/main" id="{A810E4BD-E8B2-A64E-80A1-26F6A4E1A7D9}"/>
              </a:ext>
            </a:extLst>
          </p:cNvPr>
          <p:cNvSpPr>
            <a:spLocks noGrp="1"/>
          </p:cNvSpPr>
          <p:nvPr>
            <p:ph idx="1"/>
          </p:nvPr>
        </p:nvSpPr>
        <p:spPr>
          <a:xfrm>
            <a:off x="1562581" y="2638044"/>
            <a:ext cx="8785185" cy="3930396"/>
          </a:xfrm>
        </p:spPr>
        <p:txBody>
          <a:bodyPr>
            <a:normAutofit lnSpcReduction="10000"/>
          </a:bodyPr>
          <a:lstStyle/>
          <a:p>
            <a:pPr algn="just"/>
            <a:r>
              <a:rPr lang="en-IN" sz="2200" b="1" dirty="0"/>
              <a:t>Law of absorption: </a:t>
            </a:r>
            <a:r>
              <a:rPr lang="en-IN" sz="2200" dirty="0"/>
              <a:t>x ∧ (x ∨ y) ≡ x, x ∨ (x ∧ y) ≡ x</a:t>
            </a:r>
          </a:p>
          <a:p>
            <a:pPr algn="just"/>
            <a:r>
              <a:rPr lang="en-IN" sz="2200" b="1" dirty="0"/>
              <a:t>Law of commutativity:</a:t>
            </a:r>
            <a:r>
              <a:rPr lang="en-IN" sz="2200" dirty="0"/>
              <a:t> x ∧ y ≡ y ∧ x, x ∨ y ≡ y ∨ x, x    y ≡ y    x</a:t>
            </a:r>
          </a:p>
          <a:p>
            <a:pPr algn="just"/>
            <a:r>
              <a:rPr lang="en-IN" sz="2200" b="1" dirty="0"/>
              <a:t>Law of associativity</a:t>
            </a:r>
            <a:r>
              <a:rPr lang="en-IN" sz="2200" dirty="0"/>
              <a:t>: x ∧ (y ∧ z) ≡ (x ∧ y) ∧ z, x ∨ (y ∨ z) ≡ (x ∨ y) ∨ z,  x    (y    z) ≡ (x    y)  z</a:t>
            </a:r>
          </a:p>
          <a:p>
            <a:pPr algn="just"/>
            <a:r>
              <a:rPr lang="en-IN" sz="2400" b="1" dirty="0"/>
              <a:t>Law of distributivity: </a:t>
            </a:r>
            <a:r>
              <a:rPr lang="en-IN" sz="2400" dirty="0"/>
              <a:t>x ∧ (y ∨ z) ≡ (x ∧ y) ∨ (x ∧ z),</a:t>
            </a:r>
          </a:p>
          <a:p>
            <a:pPr marL="0" indent="0" algn="just">
              <a:buNone/>
            </a:pPr>
            <a:r>
              <a:rPr lang="en-IN" sz="2400" dirty="0"/>
              <a:t> x ∨ (y ∧ z) ≡ (x ∨ y) ∧ (x ∨ z), x ∨ (y → z) ≡ (x ∨ y) → (x ∨ z), </a:t>
            </a:r>
          </a:p>
          <a:p>
            <a:pPr marL="0" indent="0" algn="just">
              <a:buNone/>
            </a:pPr>
            <a:r>
              <a:rPr lang="en-IN" sz="2400" dirty="0"/>
              <a:t>x ∨ (y    z) ≡ (x ∨ y)    (x ∨ z), x → (y ∧ z) ≡ (x → y) ∧ (x → z),</a:t>
            </a:r>
          </a:p>
          <a:p>
            <a:pPr marL="0" indent="0" algn="just">
              <a:buNone/>
            </a:pPr>
            <a:r>
              <a:rPr lang="en-IN" sz="2400" dirty="0"/>
              <a:t>x → (y ∨ z) ≡ (x → y) ∨ (x → z), x → (y → z) ≡ (x → y) → (x → z), x → (y    z) ≡ (x → y)    (x → </a:t>
            </a:r>
            <a:r>
              <a:rPr lang="en-IN" sz="2400"/>
              <a:t>z)</a:t>
            </a:r>
            <a:endParaRPr lang="en-IN" sz="2200" dirty="0"/>
          </a:p>
          <a:p>
            <a:pPr algn="just"/>
            <a:endParaRPr lang="en-US" sz="2200" dirty="0"/>
          </a:p>
        </p:txBody>
      </p:sp>
      <p:cxnSp>
        <p:nvCxnSpPr>
          <p:cNvPr id="4" name="Straight Arrow Connector 3">
            <a:extLst>
              <a:ext uri="{FF2B5EF4-FFF2-40B4-BE49-F238E27FC236}">
                <a16:creationId xmlns:a16="http://schemas.microsoft.com/office/drawing/2014/main" id="{F9BF92D9-94A7-7F4A-9A58-F662EA9157B5}"/>
              </a:ext>
            </a:extLst>
          </p:cNvPr>
          <p:cNvCxnSpPr/>
          <p:nvPr/>
        </p:nvCxnSpPr>
        <p:spPr>
          <a:xfrm>
            <a:off x="8327503" y="3272009"/>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FB5E2E-095E-C74D-A800-8541A2BCF43F}"/>
              </a:ext>
            </a:extLst>
          </p:cNvPr>
          <p:cNvCxnSpPr/>
          <p:nvPr/>
        </p:nvCxnSpPr>
        <p:spPr>
          <a:xfrm>
            <a:off x="9253779" y="325455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85313E7-8D8F-0841-A632-885DF64FE86F}"/>
              </a:ext>
            </a:extLst>
          </p:cNvPr>
          <p:cNvCxnSpPr/>
          <p:nvPr/>
        </p:nvCxnSpPr>
        <p:spPr>
          <a:xfrm>
            <a:off x="2079658" y="3996404"/>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C368935-DFE2-5943-8399-7E6A935804F8}"/>
              </a:ext>
            </a:extLst>
          </p:cNvPr>
          <p:cNvCxnSpPr/>
          <p:nvPr/>
        </p:nvCxnSpPr>
        <p:spPr>
          <a:xfrm>
            <a:off x="2574832" y="3996404"/>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E106DA-4910-B44B-ACAC-36CFA9031CBB}"/>
              </a:ext>
            </a:extLst>
          </p:cNvPr>
          <p:cNvCxnSpPr/>
          <p:nvPr/>
        </p:nvCxnSpPr>
        <p:spPr>
          <a:xfrm>
            <a:off x="3684252" y="3996404"/>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2E403A7-3626-EC4E-94B1-6C5514B6A3E6}"/>
              </a:ext>
            </a:extLst>
          </p:cNvPr>
          <p:cNvCxnSpPr/>
          <p:nvPr/>
        </p:nvCxnSpPr>
        <p:spPr>
          <a:xfrm>
            <a:off x="2411478" y="535019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6BA225-9E09-D24B-946C-78F53533877B}"/>
              </a:ext>
            </a:extLst>
          </p:cNvPr>
          <p:cNvCxnSpPr/>
          <p:nvPr/>
        </p:nvCxnSpPr>
        <p:spPr>
          <a:xfrm>
            <a:off x="4218641" y="535019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1A082A-7C2F-EC4A-9EFB-0952B97173B3}"/>
              </a:ext>
            </a:extLst>
          </p:cNvPr>
          <p:cNvCxnSpPr/>
          <p:nvPr/>
        </p:nvCxnSpPr>
        <p:spPr>
          <a:xfrm>
            <a:off x="2552186" y="613396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A86B6A-D8BB-3849-96D2-F2E39107DF73}"/>
              </a:ext>
            </a:extLst>
          </p:cNvPr>
          <p:cNvCxnSpPr/>
          <p:nvPr/>
        </p:nvCxnSpPr>
        <p:spPr>
          <a:xfrm>
            <a:off x="4452558" y="6133963"/>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52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E0B5-E9CC-5843-AD56-733D5A01ADD3}"/>
              </a:ext>
            </a:extLst>
          </p:cNvPr>
          <p:cNvSpPr>
            <a:spLocks noGrp="1"/>
          </p:cNvSpPr>
          <p:nvPr>
            <p:ph type="title"/>
          </p:nvPr>
        </p:nvSpPr>
        <p:spPr/>
        <p:txBody>
          <a:bodyPr/>
          <a:lstStyle/>
          <a:p>
            <a:r>
              <a:rPr lang="en-IN" dirty="0"/>
              <a:t>Laws of replacement </a:t>
            </a:r>
            <a:endParaRPr lang="en-US" dirty="0"/>
          </a:p>
        </p:txBody>
      </p:sp>
      <p:sp>
        <p:nvSpPr>
          <p:cNvPr id="3" name="Content Placeholder 2">
            <a:extLst>
              <a:ext uri="{FF2B5EF4-FFF2-40B4-BE49-F238E27FC236}">
                <a16:creationId xmlns:a16="http://schemas.microsoft.com/office/drawing/2014/main" id="{69F7433B-B733-F94D-A707-16DAB2324260}"/>
              </a:ext>
            </a:extLst>
          </p:cNvPr>
          <p:cNvSpPr>
            <a:spLocks noGrp="1"/>
          </p:cNvSpPr>
          <p:nvPr>
            <p:ph idx="1"/>
          </p:nvPr>
        </p:nvSpPr>
        <p:spPr>
          <a:xfrm>
            <a:off x="1859665" y="2684343"/>
            <a:ext cx="8472669" cy="3101983"/>
          </a:xfrm>
        </p:spPr>
        <p:txBody>
          <a:bodyPr>
            <a:noAutofit/>
          </a:bodyPr>
          <a:lstStyle/>
          <a:p>
            <a:pPr algn="just"/>
            <a:r>
              <a:rPr lang="en-IN" sz="2200" dirty="0"/>
              <a:t> </a:t>
            </a:r>
            <a:r>
              <a:rPr lang="en-IN" sz="2200" b="1" dirty="0"/>
              <a:t>Law of de </a:t>
            </a:r>
            <a:r>
              <a:rPr lang="en-IN" sz="2200" b="1" dirty="0" err="1"/>
              <a:t>morgan</a:t>
            </a:r>
            <a:r>
              <a:rPr lang="en-IN" sz="2200" b="1" dirty="0"/>
              <a:t> : </a:t>
            </a:r>
            <a:r>
              <a:rPr lang="en-IN" sz="2200" dirty="0"/>
              <a:t>¬(x ∧ y) ≡ ¬x ∨ ¬y, ¬(x ∨ y) ≡ ¬x ∧ ¬y</a:t>
            </a:r>
          </a:p>
          <a:p>
            <a:pPr algn="just"/>
            <a:r>
              <a:rPr lang="en-IN" sz="2200" b="1" dirty="0"/>
              <a:t>Law of implication</a:t>
            </a:r>
            <a:r>
              <a:rPr lang="en-IN" sz="2200" dirty="0"/>
              <a:t>:  x → x ≡ T, x → y ≡ ¬x ∨ y, ¬(x → y) ≡ x ∧ ¬y,  x → y ≡ x    x ∧ y, x → y ≡ x ∨ y    y,</a:t>
            </a:r>
          </a:p>
          <a:p>
            <a:pPr algn="just"/>
            <a:r>
              <a:rPr lang="en-US" sz="2200" b="1" dirty="0"/>
              <a:t>Law of contraposition</a:t>
            </a:r>
            <a:r>
              <a:rPr lang="en-US" sz="2200" dirty="0"/>
              <a:t>: x → y ≡ ¬y → ¬x</a:t>
            </a:r>
            <a:endParaRPr lang="en-IN" sz="2200" dirty="0"/>
          </a:p>
          <a:p>
            <a:pPr algn="just"/>
            <a:r>
              <a:rPr lang="en-US" sz="2200" b="1" dirty="0"/>
              <a:t>Law of hypothesis invariance</a:t>
            </a:r>
            <a:r>
              <a:rPr lang="en-US" sz="2200" dirty="0"/>
              <a:t>: x → (y → x) ≡ ⊤</a:t>
            </a:r>
            <a:endParaRPr lang="en-IN" sz="2200" dirty="0"/>
          </a:p>
          <a:p>
            <a:pPr algn="just"/>
            <a:r>
              <a:rPr lang="en-US" sz="2200" b="1" dirty="0"/>
              <a:t>Law of hypothetical syllogism</a:t>
            </a:r>
            <a:r>
              <a:rPr lang="en-US" sz="2200" dirty="0"/>
              <a:t>: {x → y, y → z} |= x → z</a:t>
            </a:r>
            <a:endParaRPr lang="en-IN" sz="2200" dirty="0"/>
          </a:p>
          <a:p>
            <a:pPr marL="0" indent="0" algn="just">
              <a:buNone/>
            </a:pPr>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IN" sz="2200" dirty="0"/>
          </a:p>
          <a:p>
            <a:pPr algn="just"/>
            <a:endParaRPr lang="en-US" sz="2200" dirty="0"/>
          </a:p>
        </p:txBody>
      </p:sp>
      <p:cxnSp>
        <p:nvCxnSpPr>
          <p:cNvPr id="4" name="Straight Arrow Connector 3">
            <a:extLst>
              <a:ext uri="{FF2B5EF4-FFF2-40B4-BE49-F238E27FC236}">
                <a16:creationId xmlns:a16="http://schemas.microsoft.com/office/drawing/2014/main" id="{42254638-06A7-B74F-A83F-D2D7A59B79B8}"/>
              </a:ext>
            </a:extLst>
          </p:cNvPr>
          <p:cNvCxnSpPr/>
          <p:nvPr/>
        </p:nvCxnSpPr>
        <p:spPr>
          <a:xfrm>
            <a:off x="6023691" y="371769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E25597-07A9-844B-9DB5-C266C5A76D7A}"/>
              </a:ext>
            </a:extLst>
          </p:cNvPr>
          <p:cNvCxnSpPr/>
          <p:nvPr/>
        </p:nvCxnSpPr>
        <p:spPr>
          <a:xfrm>
            <a:off x="3422994" y="371769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186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F9DC9-FBFE-B944-A798-A10DD3933567}"/>
              </a:ext>
            </a:extLst>
          </p:cNvPr>
          <p:cNvSpPr>
            <a:spLocks noGrp="1"/>
          </p:cNvSpPr>
          <p:nvPr>
            <p:ph type="title"/>
          </p:nvPr>
        </p:nvSpPr>
        <p:spPr/>
        <p:txBody>
          <a:bodyPr/>
          <a:lstStyle/>
          <a:p>
            <a:r>
              <a:rPr lang="en-IN" dirty="0"/>
              <a:t>Laws of replacement </a:t>
            </a:r>
            <a:endParaRPr lang="en-US" dirty="0"/>
          </a:p>
        </p:txBody>
      </p:sp>
      <p:sp>
        <p:nvSpPr>
          <p:cNvPr id="3" name="Content Placeholder 2">
            <a:extLst>
              <a:ext uri="{FF2B5EF4-FFF2-40B4-BE49-F238E27FC236}">
                <a16:creationId xmlns:a16="http://schemas.microsoft.com/office/drawing/2014/main" id="{E0FF0A35-8396-5740-92BA-B206BFE21F7A}"/>
              </a:ext>
            </a:extLst>
          </p:cNvPr>
          <p:cNvSpPr>
            <a:spLocks noGrp="1"/>
          </p:cNvSpPr>
          <p:nvPr>
            <p:ph idx="1"/>
          </p:nvPr>
        </p:nvSpPr>
        <p:spPr>
          <a:xfrm>
            <a:off x="1840375" y="2638044"/>
            <a:ext cx="8120489" cy="3101983"/>
          </a:xfrm>
        </p:spPr>
        <p:txBody>
          <a:bodyPr>
            <a:normAutofit/>
          </a:bodyPr>
          <a:lstStyle/>
          <a:p>
            <a:pPr algn="just"/>
            <a:r>
              <a:rPr lang="en-US" sz="2200" b="1" dirty="0"/>
              <a:t>Law of exportation: </a:t>
            </a:r>
            <a:r>
              <a:rPr lang="en-US" sz="2200" dirty="0"/>
              <a:t>x → (y → z) ≡ (x ∧ y) → z ≡ y → (x → z)</a:t>
            </a:r>
            <a:endParaRPr lang="en-IN" sz="2200" dirty="0"/>
          </a:p>
          <a:p>
            <a:pPr algn="just"/>
            <a:r>
              <a:rPr lang="en-US" sz="2200" b="1" dirty="0"/>
              <a:t>Law of biconditional:</a:t>
            </a:r>
            <a:r>
              <a:rPr lang="en-US" sz="2200" dirty="0"/>
              <a:t> </a:t>
            </a:r>
            <a:r>
              <a:rPr lang="en-IN" sz="2200" dirty="0"/>
              <a:t> </a:t>
            </a:r>
            <a:r>
              <a:rPr lang="en-US" sz="2200" dirty="0"/>
              <a:t>x    y ≡ (x → y) ∧ (y → x),    x    y ≡ (x ∧ y) ∨ (¬x ∧ ¬y),  ¬(x    y) ≡ (x ∧ ¬y) ∨ (¬x ∧ y),  </a:t>
            </a:r>
            <a:r>
              <a:rPr lang="en-IN" sz="2200" dirty="0"/>
              <a:t> </a:t>
            </a:r>
            <a:r>
              <a:rPr lang="en-US" sz="2200" dirty="0"/>
              <a:t>¬(x    y) ≡ ¬x    y ≡ x    ¬y</a:t>
            </a:r>
            <a:endParaRPr lang="en-IN" sz="2200" dirty="0"/>
          </a:p>
          <a:p>
            <a:pPr algn="just"/>
            <a:r>
              <a:rPr lang="en-US" sz="2200" b="1" dirty="0"/>
              <a:t>Law of introduction</a:t>
            </a:r>
            <a:r>
              <a:rPr lang="en-US" sz="2200" dirty="0"/>
              <a:t>: {x, y} ⊨ x ∧ y, x ⊨ x ∨ y, y ⊨ x ∨ y</a:t>
            </a:r>
            <a:endParaRPr lang="en-IN" sz="2200" dirty="0"/>
          </a:p>
          <a:p>
            <a:pPr algn="just"/>
            <a:r>
              <a:rPr lang="en-US" sz="2200" b="1" dirty="0"/>
              <a:t>Law of elimination </a:t>
            </a:r>
            <a:r>
              <a:rPr lang="en-US" sz="2200" dirty="0"/>
              <a:t>: x ∧ y ⊨ x, </a:t>
            </a:r>
            <a:endParaRPr lang="en-IN" sz="2200" dirty="0"/>
          </a:p>
          <a:p>
            <a:pPr algn="just"/>
            <a:r>
              <a:rPr lang="en-US" sz="2200" b="1" dirty="0"/>
              <a:t>Law of modus ponens</a:t>
            </a:r>
            <a:r>
              <a:rPr lang="en-US" sz="2200" dirty="0"/>
              <a:t>: {x, x → y} ⊨ y</a:t>
            </a:r>
          </a:p>
        </p:txBody>
      </p:sp>
      <p:cxnSp>
        <p:nvCxnSpPr>
          <p:cNvPr id="4" name="Straight Arrow Connector 3">
            <a:extLst>
              <a:ext uri="{FF2B5EF4-FFF2-40B4-BE49-F238E27FC236}">
                <a16:creationId xmlns:a16="http://schemas.microsoft.com/office/drawing/2014/main" id="{9FBAC11E-5191-A44C-84A2-73462AB2DF21}"/>
              </a:ext>
            </a:extLst>
          </p:cNvPr>
          <p:cNvCxnSpPr/>
          <p:nvPr/>
        </p:nvCxnSpPr>
        <p:spPr>
          <a:xfrm>
            <a:off x="5228043" y="334326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8475F6-BDF1-E34C-903C-16B53715A5B6}"/>
              </a:ext>
            </a:extLst>
          </p:cNvPr>
          <p:cNvCxnSpPr/>
          <p:nvPr/>
        </p:nvCxnSpPr>
        <p:spPr>
          <a:xfrm>
            <a:off x="8624386" y="3343261"/>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6D18722-8FB5-0245-8C40-99D839CFD005}"/>
              </a:ext>
            </a:extLst>
          </p:cNvPr>
          <p:cNvCxnSpPr/>
          <p:nvPr/>
        </p:nvCxnSpPr>
        <p:spPr>
          <a:xfrm>
            <a:off x="4408646" y="3675770"/>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CDFBFF-1ACB-9B4D-B550-C316E3868BD5}"/>
              </a:ext>
            </a:extLst>
          </p:cNvPr>
          <p:cNvCxnSpPr/>
          <p:nvPr/>
        </p:nvCxnSpPr>
        <p:spPr>
          <a:xfrm>
            <a:off x="8137498" y="3675770"/>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A44E10-3852-5048-9B57-F585850DE6AB}"/>
              </a:ext>
            </a:extLst>
          </p:cNvPr>
          <p:cNvCxnSpPr/>
          <p:nvPr/>
        </p:nvCxnSpPr>
        <p:spPr>
          <a:xfrm>
            <a:off x="9443783" y="3663895"/>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2BD7DB9-2722-484D-9AD4-2EBBCDD615F7}"/>
              </a:ext>
            </a:extLst>
          </p:cNvPr>
          <p:cNvCxnSpPr/>
          <p:nvPr/>
        </p:nvCxnSpPr>
        <p:spPr>
          <a:xfrm>
            <a:off x="2639222" y="4008279"/>
            <a:ext cx="23391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663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CEE0-EF4B-5342-B27C-8B46CE532E5F}"/>
              </a:ext>
            </a:extLst>
          </p:cNvPr>
          <p:cNvSpPr>
            <a:spLocks noGrp="1"/>
          </p:cNvSpPr>
          <p:nvPr>
            <p:ph type="title"/>
          </p:nvPr>
        </p:nvSpPr>
        <p:spPr/>
        <p:txBody>
          <a:bodyPr/>
          <a:lstStyle/>
          <a:p>
            <a:r>
              <a:rPr lang="en-IN" dirty="0"/>
              <a:t>Laws of replacement </a:t>
            </a:r>
            <a:endParaRPr lang="en-US" dirty="0"/>
          </a:p>
        </p:txBody>
      </p:sp>
      <p:sp>
        <p:nvSpPr>
          <p:cNvPr id="3" name="Content Placeholder 2">
            <a:extLst>
              <a:ext uri="{FF2B5EF4-FFF2-40B4-BE49-F238E27FC236}">
                <a16:creationId xmlns:a16="http://schemas.microsoft.com/office/drawing/2014/main" id="{D1C8FE1B-8869-3846-8876-1CD45D712EC3}"/>
              </a:ext>
            </a:extLst>
          </p:cNvPr>
          <p:cNvSpPr>
            <a:spLocks noGrp="1"/>
          </p:cNvSpPr>
          <p:nvPr>
            <p:ph idx="1"/>
          </p:nvPr>
        </p:nvSpPr>
        <p:spPr>
          <a:xfrm>
            <a:off x="2231136" y="2638044"/>
            <a:ext cx="7729728" cy="4028974"/>
          </a:xfrm>
        </p:spPr>
        <p:txBody>
          <a:bodyPr>
            <a:noAutofit/>
          </a:bodyPr>
          <a:lstStyle/>
          <a:p>
            <a:pPr algn="just"/>
            <a:r>
              <a:rPr lang="en-US" sz="2200" b="1" dirty="0"/>
              <a:t>Law of modus tollens: </a:t>
            </a:r>
            <a:r>
              <a:rPr lang="en-US" sz="2200" dirty="0"/>
              <a:t>{x → y, ¬y} ⊨ ¬x</a:t>
            </a:r>
            <a:endParaRPr lang="en-IN" sz="2200" dirty="0"/>
          </a:p>
          <a:p>
            <a:pPr algn="just"/>
            <a:r>
              <a:rPr lang="en-US" sz="2200" b="1" dirty="0"/>
              <a:t>Law of </a:t>
            </a:r>
            <a:r>
              <a:rPr lang="en-US" sz="2200" b="1" dirty="0" err="1"/>
              <a:t>clavius</a:t>
            </a:r>
            <a:r>
              <a:rPr lang="en-US" sz="2200" b="1" dirty="0"/>
              <a:t>: </a:t>
            </a:r>
            <a:r>
              <a:rPr lang="en-US" sz="2200" dirty="0"/>
              <a:t>(¬x → x) ⊨ x</a:t>
            </a:r>
            <a:endParaRPr lang="en-IN" sz="2200" dirty="0"/>
          </a:p>
          <a:p>
            <a:pPr algn="just"/>
            <a:r>
              <a:rPr lang="en-US" sz="2200" b="1" dirty="0"/>
              <a:t>Law of the cases: </a:t>
            </a:r>
            <a:r>
              <a:rPr lang="en-US" sz="2200" dirty="0"/>
              <a:t>If y ⊨ z, then x ∧ y ⊨ x ∧ z. If x ⊨ z and y ⊨ z, then x ∨ y ⊨ z.</a:t>
            </a:r>
            <a:endParaRPr lang="en-IN" sz="2200" dirty="0"/>
          </a:p>
          <a:p>
            <a:pPr algn="just"/>
            <a:r>
              <a:rPr lang="en-US" sz="2200" b="1" dirty="0"/>
              <a:t>Law of disjunctive syllogism: </a:t>
            </a:r>
            <a:r>
              <a:rPr lang="en-US" sz="2200" dirty="0"/>
              <a:t>((x ∨ y) ∧ ¬x) ⊨ y</a:t>
            </a:r>
            <a:endParaRPr lang="en-IN" sz="2200" dirty="0"/>
          </a:p>
          <a:p>
            <a:pPr algn="just"/>
            <a:r>
              <a:rPr lang="en-US" sz="2200" b="1" dirty="0"/>
              <a:t>Law of uniform substitution: </a:t>
            </a:r>
            <a:r>
              <a:rPr lang="en-US" sz="2200" dirty="0"/>
              <a:t>For any propositions x, y and any</a:t>
            </a:r>
            <a:r>
              <a:rPr lang="en-IN" sz="2200" dirty="0"/>
              <a:t> </a:t>
            </a:r>
            <a:r>
              <a:rPr lang="en-US" sz="2200" dirty="0"/>
              <a:t>propositional variable p occurring in x, let x[p/y] denote the proposition obtained from x by substituting every occurrence of p by y.</a:t>
            </a:r>
            <a:endParaRPr lang="en-IN" sz="2200" dirty="0"/>
          </a:p>
          <a:p>
            <a:pPr algn="just"/>
            <a:endParaRPr lang="en-US" sz="2200" dirty="0"/>
          </a:p>
        </p:txBody>
      </p:sp>
    </p:spTree>
    <p:extLst>
      <p:ext uri="{BB962C8B-B14F-4D97-AF65-F5344CB8AC3E}">
        <p14:creationId xmlns:p14="http://schemas.microsoft.com/office/powerpoint/2010/main" val="2213679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3E33-5AAB-DB48-B965-627B6845CC56}"/>
              </a:ext>
            </a:extLst>
          </p:cNvPr>
          <p:cNvSpPr>
            <a:spLocks noGrp="1"/>
          </p:cNvSpPr>
          <p:nvPr>
            <p:ph type="title"/>
          </p:nvPr>
        </p:nvSpPr>
        <p:spPr/>
        <p:txBody>
          <a:bodyPr/>
          <a:lstStyle/>
          <a:p>
            <a:r>
              <a:rPr lang="en-US" dirty="0"/>
              <a:t>Graduate Outcomes</a:t>
            </a:r>
          </a:p>
        </p:txBody>
      </p:sp>
      <p:sp>
        <p:nvSpPr>
          <p:cNvPr id="3" name="Content Placeholder 2">
            <a:extLst>
              <a:ext uri="{FF2B5EF4-FFF2-40B4-BE49-F238E27FC236}">
                <a16:creationId xmlns:a16="http://schemas.microsoft.com/office/drawing/2014/main" id="{BB6A4950-F46B-C54F-88DE-2A4728A70D37}"/>
              </a:ext>
            </a:extLst>
          </p:cNvPr>
          <p:cNvSpPr>
            <a:spLocks noGrp="1"/>
          </p:cNvSpPr>
          <p:nvPr>
            <p:ph idx="1"/>
          </p:nvPr>
        </p:nvSpPr>
        <p:spPr>
          <a:xfrm>
            <a:off x="794221" y="2638044"/>
            <a:ext cx="3872781" cy="3101983"/>
          </a:xfrm>
        </p:spPr>
        <p:txBody>
          <a:bodyPr>
            <a:noAutofit/>
          </a:bodyPr>
          <a:lstStyle/>
          <a:p>
            <a:r>
              <a:rPr lang="en-US" sz="2200" dirty="0">
                <a:solidFill>
                  <a:srgbClr val="07873E"/>
                </a:solidFill>
              </a:rPr>
              <a:t>Engineering Knowledge</a:t>
            </a:r>
          </a:p>
          <a:p>
            <a:r>
              <a:rPr lang="en-IN" sz="2200" dirty="0">
                <a:solidFill>
                  <a:srgbClr val="0070C0"/>
                </a:solidFill>
              </a:rPr>
              <a:t>Problem Analysis</a:t>
            </a:r>
          </a:p>
          <a:p>
            <a:r>
              <a:rPr lang="en-IN" sz="2200" dirty="0">
                <a:solidFill>
                  <a:srgbClr val="92D050"/>
                </a:solidFill>
              </a:rPr>
              <a:t>Design &amp; Development</a:t>
            </a:r>
          </a:p>
          <a:p>
            <a:r>
              <a:rPr lang="en-IN" sz="2200" dirty="0"/>
              <a:t>Analysis, Design, Research</a:t>
            </a:r>
          </a:p>
          <a:p>
            <a:r>
              <a:rPr lang="en-IN" sz="2200" dirty="0"/>
              <a:t>Modern Tool Usage  </a:t>
            </a:r>
          </a:p>
          <a:p>
            <a:r>
              <a:rPr lang="en-IN" sz="2200" dirty="0"/>
              <a:t>Society &amp; Culture</a:t>
            </a:r>
          </a:p>
          <a:p>
            <a:r>
              <a:rPr lang="en-IN" sz="2200" dirty="0"/>
              <a:t>Environment &amp; Sustainability</a:t>
            </a:r>
          </a:p>
        </p:txBody>
      </p:sp>
      <p:sp>
        <p:nvSpPr>
          <p:cNvPr id="5" name="Content Placeholder 2">
            <a:extLst>
              <a:ext uri="{FF2B5EF4-FFF2-40B4-BE49-F238E27FC236}">
                <a16:creationId xmlns:a16="http://schemas.microsoft.com/office/drawing/2014/main" id="{5A69440D-218B-1145-8F8C-31CE78D2BB7D}"/>
              </a:ext>
            </a:extLst>
          </p:cNvPr>
          <p:cNvSpPr txBox="1">
            <a:spLocks/>
          </p:cNvSpPr>
          <p:nvPr/>
        </p:nvSpPr>
        <p:spPr>
          <a:xfrm>
            <a:off x="4370119" y="2934928"/>
            <a:ext cx="3894553" cy="31019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sz="2200" dirty="0"/>
              <a:t>Ethics</a:t>
            </a:r>
          </a:p>
          <a:p>
            <a:r>
              <a:rPr lang="en-IN" sz="2200" dirty="0">
                <a:solidFill>
                  <a:srgbClr val="FFC000"/>
                </a:solidFill>
              </a:rPr>
              <a:t>Individual &amp; Team Work</a:t>
            </a:r>
          </a:p>
          <a:p>
            <a:r>
              <a:rPr lang="en-IN" sz="2200" dirty="0"/>
              <a:t>Communication</a:t>
            </a:r>
          </a:p>
          <a:p>
            <a:r>
              <a:rPr lang="en-IN" sz="2200" dirty="0"/>
              <a:t>Project Mgt. &amp; Finance</a:t>
            </a:r>
          </a:p>
          <a:p>
            <a:r>
              <a:rPr lang="en-IN" sz="2200" dirty="0">
                <a:solidFill>
                  <a:schemeClr val="accent5">
                    <a:lumMod val="40000"/>
                    <a:lumOff val="60000"/>
                  </a:schemeClr>
                </a:solidFill>
              </a:rPr>
              <a:t>Life Long L</a:t>
            </a:r>
            <a:r>
              <a:rPr lang="en-US" sz="2200" dirty="0">
                <a:solidFill>
                  <a:schemeClr val="accent5">
                    <a:lumMod val="40000"/>
                    <a:lumOff val="60000"/>
                  </a:schemeClr>
                </a:solidFill>
              </a:rPr>
              <a:t>earning</a:t>
            </a:r>
          </a:p>
        </p:txBody>
      </p:sp>
      <p:pic>
        <p:nvPicPr>
          <p:cNvPr id="6" name="Picture 5">
            <a:extLst>
              <a:ext uri="{FF2B5EF4-FFF2-40B4-BE49-F238E27FC236}">
                <a16:creationId xmlns:a16="http://schemas.microsoft.com/office/drawing/2014/main" id="{35DCB4D3-8B66-0F4C-9881-F51B21FEE24C}"/>
              </a:ext>
            </a:extLst>
          </p:cNvPr>
          <p:cNvPicPr>
            <a:picLocks noChangeAspect="1"/>
          </p:cNvPicPr>
          <p:nvPr/>
        </p:nvPicPr>
        <p:blipFill>
          <a:blip r:embed="rId2"/>
          <a:stretch>
            <a:fillRect/>
          </a:stretch>
        </p:blipFill>
        <p:spPr>
          <a:xfrm>
            <a:off x="7440442" y="2934928"/>
            <a:ext cx="4518327" cy="2833527"/>
          </a:xfrm>
          <a:prstGeom prst="rect">
            <a:avLst/>
          </a:prstGeom>
        </p:spPr>
      </p:pic>
    </p:spTree>
    <p:extLst>
      <p:ext uri="{BB962C8B-B14F-4D97-AF65-F5344CB8AC3E}">
        <p14:creationId xmlns:p14="http://schemas.microsoft.com/office/powerpoint/2010/main" val="3932560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0A38-A75F-D64B-84D3-A7F2BB2C80E0}"/>
              </a:ext>
            </a:extLst>
          </p:cNvPr>
          <p:cNvSpPr>
            <a:spLocks noGrp="1"/>
          </p:cNvSpPr>
          <p:nvPr>
            <p:ph type="title"/>
          </p:nvPr>
        </p:nvSpPr>
        <p:spPr/>
        <p:txBody>
          <a:bodyPr/>
          <a:lstStyle/>
          <a:p>
            <a:r>
              <a:rPr lang="en-US" dirty="0"/>
              <a:t>Often used laws </a:t>
            </a:r>
          </a:p>
        </p:txBody>
      </p:sp>
      <p:sp>
        <p:nvSpPr>
          <p:cNvPr id="3" name="Content Placeholder 2">
            <a:extLst>
              <a:ext uri="{FF2B5EF4-FFF2-40B4-BE49-F238E27FC236}">
                <a16:creationId xmlns:a16="http://schemas.microsoft.com/office/drawing/2014/main" id="{D5800104-3526-3B4A-B6C5-F3BF0670DD9D}"/>
              </a:ext>
            </a:extLst>
          </p:cNvPr>
          <p:cNvSpPr>
            <a:spLocks noGrp="1"/>
          </p:cNvSpPr>
          <p:nvPr>
            <p:ph idx="1"/>
          </p:nvPr>
        </p:nvSpPr>
        <p:spPr/>
        <p:txBody>
          <a:bodyPr/>
          <a:lstStyle/>
          <a:p>
            <a:r>
              <a:rPr lang="en-IN" b="1" dirty="0"/>
              <a:t>Law of double negation: </a:t>
            </a:r>
            <a:r>
              <a:rPr lang="en-IN" dirty="0"/>
              <a:t>¬¬x ≡ x</a:t>
            </a:r>
          </a:p>
          <a:p>
            <a:r>
              <a:rPr lang="en-IN" b="1" dirty="0"/>
              <a:t>Law of de </a:t>
            </a:r>
            <a:r>
              <a:rPr lang="en-IN" b="1" dirty="0" err="1"/>
              <a:t>morgan</a:t>
            </a:r>
            <a:r>
              <a:rPr lang="en-IN" b="1" dirty="0"/>
              <a:t> : </a:t>
            </a:r>
            <a:r>
              <a:rPr lang="en-IN" dirty="0"/>
              <a:t>¬(x ∧ y) ≡ ¬x ∨ ¬y, ¬(x ∨ y) ≡ ¬x ∧ ¬y</a:t>
            </a:r>
          </a:p>
          <a:p>
            <a:r>
              <a:rPr lang="en-US" b="1" dirty="0"/>
              <a:t>Law of modus ponens</a:t>
            </a:r>
            <a:r>
              <a:rPr lang="en-US" dirty="0"/>
              <a:t>: {x, x → y} ⊨ y</a:t>
            </a:r>
          </a:p>
          <a:p>
            <a:r>
              <a:rPr lang="en-US" b="1" dirty="0"/>
              <a:t>Law of modus tollens: </a:t>
            </a:r>
            <a:r>
              <a:rPr lang="en-US" dirty="0"/>
              <a:t>{x → y, ¬y} ⊨ ¬x</a:t>
            </a:r>
          </a:p>
          <a:p>
            <a:r>
              <a:rPr lang="en-US" b="1" dirty="0"/>
              <a:t>Law of hypothetical syllogism</a:t>
            </a:r>
            <a:r>
              <a:rPr lang="en-US" dirty="0"/>
              <a:t>: {x → y, y → z} |= x → z</a:t>
            </a:r>
            <a:endParaRPr lang="en-IN" dirty="0"/>
          </a:p>
          <a:p>
            <a:r>
              <a:rPr lang="en-US" b="1" dirty="0"/>
              <a:t>Law of contraposition</a:t>
            </a:r>
            <a:r>
              <a:rPr lang="en-US" dirty="0"/>
              <a:t>: x → y ≡ ¬y → ¬x</a:t>
            </a:r>
            <a:endParaRPr lang="en-IN" dirty="0"/>
          </a:p>
          <a:p>
            <a:endParaRPr lang="en-IN" dirty="0"/>
          </a:p>
          <a:p>
            <a:endParaRPr lang="en-US" dirty="0"/>
          </a:p>
        </p:txBody>
      </p:sp>
    </p:spTree>
    <p:extLst>
      <p:ext uri="{BB962C8B-B14F-4D97-AF65-F5344CB8AC3E}">
        <p14:creationId xmlns:p14="http://schemas.microsoft.com/office/powerpoint/2010/main" val="969697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F569-CABD-3C48-B249-905E05E55C6F}"/>
              </a:ext>
            </a:extLst>
          </p:cNvPr>
          <p:cNvSpPr>
            <a:spLocks noGrp="1"/>
          </p:cNvSpPr>
          <p:nvPr>
            <p:ph type="title"/>
          </p:nvPr>
        </p:nvSpPr>
        <p:spPr/>
        <p:txBody>
          <a:bodyPr/>
          <a:lstStyle/>
          <a:p>
            <a:r>
              <a:rPr lang="en-IN" dirty="0"/>
              <a:t>(p → (q → r)) → ((p → q) → (p → r))</a:t>
            </a:r>
          </a:p>
        </p:txBody>
      </p:sp>
      <p:sp>
        <p:nvSpPr>
          <p:cNvPr id="3" name="Content Placeholder 2">
            <a:extLst>
              <a:ext uri="{FF2B5EF4-FFF2-40B4-BE49-F238E27FC236}">
                <a16:creationId xmlns:a16="http://schemas.microsoft.com/office/drawing/2014/main" id="{16BBA26F-24A8-D04A-9599-20FE4831FC33}"/>
              </a:ext>
            </a:extLst>
          </p:cNvPr>
          <p:cNvSpPr>
            <a:spLocks noGrp="1"/>
          </p:cNvSpPr>
          <p:nvPr>
            <p:ph idx="1"/>
          </p:nvPr>
        </p:nvSpPr>
        <p:spPr>
          <a:xfrm>
            <a:off x="1041723" y="2638044"/>
            <a:ext cx="9236596" cy="4219956"/>
          </a:xfrm>
        </p:spPr>
        <p:txBody>
          <a:bodyPr>
            <a:normAutofit/>
          </a:bodyPr>
          <a:lstStyle/>
          <a:p>
            <a:pPr marL="0" indent="0">
              <a:buNone/>
            </a:pPr>
            <a:r>
              <a:rPr lang="en-IN" dirty="0"/>
              <a:t>Suppose </a:t>
            </a:r>
            <a:r>
              <a:rPr lang="en-IN" b="1" dirty="0" err="1"/>
              <a:t>i</a:t>
            </a:r>
            <a:r>
              <a:rPr lang="en-IN" b="1" dirty="0"/>
              <a:t>((p → (q → r)) </a:t>
            </a:r>
            <a:r>
              <a:rPr lang="en-IN" dirty="0"/>
              <a:t>→ ((p → q) → (p → r))) = 0 for an interpretation </a:t>
            </a:r>
            <a:r>
              <a:rPr lang="en-IN" dirty="0" err="1"/>
              <a:t>i</a:t>
            </a:r>
            <a:r>
              <a:rPr lang="en-IN" dirty="0"/>
              <a:t>. </a:t>
            </a:r>
          </a:p>
          <a:p>
            <a:pPr marL="0" indent="0">
              <a:buNone/>
            </a:pPr>
            <a:r>
              <a:rPr lang="en-IN" dirty="0" err="1"/>
              <a:t>i</a:t>
            </a:r>
            <a:r>
              <a:rPr lang="en-IN" dirty="0"/>
              <a:t>((p → (q → r)) = 1 and </a:t>
            </a:r>
            <a:r>
              <a:rPr lang="en-IN" b="1" dirty="0" err="1"/>
              <a:t>i</a:t>
            </a:r>
            <a:r>
              <a:rPr lang="en-IN" b="1" dirty="0"/>
              <a:t>((p → q) → (p → r)) = 0. </a:t>
            </a:r>
          </a:p>
          <a:p>
            <a:pPr marL="0" indent="0">
              <a:buNone/>
            </a:pPr>
            <a:r>
              <a:rPr lang="en-IN" dirty="0"/>
              <a:t> </a:t>
            </a:r>
            <a:r>
              <a:rPr lang="en-IN" dirty="0">
                <a:solidFill>
                  <a:schemeClr val="accent3"/>
                </a:solidFill>
              </a:rPr>
              <a:t>i(p → q) = 1 </a:t>
            </a:r>
            <a:r>
              <a:rPr lang="en-IN" dirty="0"/>
              <a:t>and </a:t>
            </a:r>
            <a:r>
              <a:rPr lang="en-IN" b="1" dirty="0"/>
              <a:t>i(p → r) = 0</a:t>
            </a:r>
            <a:r>
              <a:rPr lang="en-IN" dirty="0"/>
              <a:t>. </a:t>
            </a:r>
          </a:p>
          <a:p>
            <a:pPr marL="0" indent="0">
              <a:buNone/>
            </a:pPr>
            <a:r>
              <a:rPr lang="en-IN" dirty="0"/>
              <a:t> </a:t>
            </a:r>
            <a:r>
              <a:rPr lang="en-IN" dirty="0" err="1"/>
              <a:t>i</a:t>
            </a:r>
            <a:r>
              <a:rPr lang="en-IN" dirty="0"/>
              <a:t>(p → r) = 0 gives </a:t>
            </a:r>
            <a:r>
              <a:rPr lang="en-IN" b="1" dirty="0" err="1"/>
              <a:t>i</a:t>
            </a:r>
            <a:r>
              <a:rPr lang="en-IN" b="1" dirty="0"/>
              <a:t>(p) = 1 </a:t>
            </a:r>
            <a:r>
              <a:rPr lang="en-IN" dirty="0"/>
              <a:t>and </a:t>
            </a:r>
            <a:r>
              <a:rPr lang="en-IN" dirty="0" err="1"/>
              <a:t>i</a:t>
            </a:r>
            <a:r>
              <a:rPr lang="en-IN" dirty="0"/>
              <a:t>(r) = 0. </a:t>
            </a:r>
          </a:p>
          <a:p>
            <a:pPr marL="0" indent="0">
              <a:buNone/>
            </a:pPr>
            <a:r>
              <a:rPr lang="en-IN" dirty="0" err="1"/>
              <a:t>i</a:t>
            </a:r>
            <a:r>
              <a:rPr lang="en-IN" dirty="0"/>
              <a:t>(p) = 1 </a:t>
            </a:r>
            <a:r>
              <a:rPr lang="en-IN" dirty="0">
                <a:solidFill>
                  <a:schemeClr val="accent3"/>
                </a:solidFill>
              </a:rPr>
              <a:t>= </a:t>
            </a:r>
            <a:r>
              <a:rPr lang="en-IN" dirty="0" err="1">
                <a:solidFill>
                  <a:schemeClr val="accent3"/>
                </a:solidFill>
              </a:rPr>
              <a:t>i</a:t>
            </a:r>
            <a:r>
              <a:rPr lang="en-IN" dirty="0">
                <a:solidFill>
                  <a:schemeClr val="accent3"/>
                </a:solidFill>
              </a:rPr>
              <a:t>(p → q) </a:t>
            </a:r>
            <a:r>
              <a:rPr lang="en-IN" dirty="0"/>
              <a:t>implies that </a:t>
            </a:r>
            <a:r>
              <a:rPr lang="en-IN" dirty="0" err="1">
                <a:solidFill>
                  <a:srgbClr val="C00000"/>
                </a:solidFill>
              </a:rPr>
              <a:t>i</a:t>
            </a:r>
            <a:r>
              <a:rPr lang="en-IN" dirty="0">
                <a:solidFill>
                  <a:srgbClr val="C00000"/>
                </a:solidFill>
              </a:rPr>
              <a:t>(q) = 1</a:t>
            </a:r>
            <a:r>
              <a:rPr lang="en-IN" dirty="0"/>
              <a:t>. </a:t>
            </a:r>
          </a:p>
          <a:p>
            <a:pPr marL="0" indent="0">
              <a:buNone/>
            </a:pPr>
            <a:r>
              <a:rPr lang="en-IN" dirty="0"/>
              <a:t>But then, </a:t>
            </a:r>
            <a:r>
              <a:rPr lang="en-IN" dirty="0" err="1"/>
              <a:t>i</a:t>
            </a:r>
            <a:r>
              <a:rPr lang="en-IN" dirty="0"/>
              <a:t>(q → r) = 0 gives </a:t>
            </a:r>
            <a:r>
              <a:rPr lang="en-IN" dirty="0" err="1"/>
              <a:t>i</a:t>
            </a:r>
            <a:r>
              <a:rPr lang="en-IN" dirty="0"/>
              <a:t>((p → (q → r)) = 0 contradicting the fact that </a:t>
            </a:r>
            <a:r>
              <a:rPr lang="en-IN" dirty="0" err="1"/>
              <a:t>i</a:t>
            </a:r>
            <a:r>
              <a:rPr lang="en-IN" dirty="0"/>
              <a:t>((p → (q → r)) = 1. </a:t>
            </a:r>
          </a:p>
          <a:p>
            <a:pPr marL="0" indent="0">
              <a:buNone/>
            </a:pPr>
            <a:endParaRPr lang="en-IN" dirty="0"/>
          </a:p>
          <a:p>
            <a:pPr marL="0" indent="0">
              <a:buNone/>
            </a:pPr>
            <a:r>
              <a:rPr lang="en-IN" dirty="0"/>
              <a:t>Hence, </a:t>
            </a:r>
            <a:r>
              <a:rPr lang="en-IN" dirty="0" err="1"/>
              <a:t>i</a:t>
            </a:r>
            <a:r>
              <a:rPr lang="en-IN" dirty="0"/>
              <a:t>((p → (q → r)) → ((p → q) → (p → r))) = 1, whatever be the interpretation. </a:t>
            </a:r>
          </a:p>
          <a:p>
            <a:pPr marL="0" indent="0">
              <a:buNone/>
            </a:pPr>
            <a:r>
              <a:rPr lang="en-IN" dirty="0"/>
              <a:t>Thus, ⊨ (p → (q → r)) → ((p → q) → (p → r)). It is also satisfiable, since it has a model, e.g., the interpretation that assigns each of p, q, r to 0.</a:t>
            </a:r>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Tree>
    <p:extLst>
      <p:ext uri="{BB962C8B-B14F-4D97-AF65-F5344CB8AC3E}">
        <p14:creationId xmlns:p14="http://schemas.microsoft.com/office/powerpoint/2010/main" val="5462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F569-CABD-3C48-B249-905E05E55C6F}"/>
              </a:ext>
            </a:extLst>
          </p:cNvPr>
          <p:cNvSpPr>
            <a:spLocks noGrp="1"/>
          </p:cNvSpPr>
          <p:nvPr>
            <p:ph type="title"/>
          </p:nvPr>
        </p:nvSpPr>
        <p:spPr/>
        <p:txBody>
          <a:bodyPr>
            <a:normAutofit/>
          </a:bodyPr>
          <a:lstStyle/>
          <a:p>
            <a:r>
              <a:rPr lang="en-IN" dirty="0"/>
              <a:t>((p → q) → (p → r)) ∧ ¬(p → (q → r))</a:t>
            </a:r>
            <a:endParaRPr lang="en-US" dirty="0"/>
          </a:p>
        </p:txBody>
      </p:sp>
      <p:sp>
        <p:nvSpPr>
          <p:cNvPr id="3" name="Content Placeholder 2">
            <a:extLst>
              <a:ext uri="{FF2B5EF4-FFF2-40B4-BE49-F238E27FC236}">
                <a16:creationId xmlns:a16="http://schemas.microsoft.com/office/drawing/2014/main" id="{16BBA26F-24A8-D04A-9599-20FE4831FC33}"/>
              </a:ext>
            </a:extLst>
          </p:cNvPr>
          <p:cNvSpPr>
            <a:spLocks noGrp="1"/>
          </p:cNvSpPr>
          <p:nvPr>
            <p:ph idx="1"/>
          </p:nvPr>
        </p:nvSpPr>
        <p:spPr/>
        <p:txBody>
          <a:bodyPr>
            <a:normAutofit/>
          </a:bodyPr>
          <a:lstStyle/>
          <a:p>
            <a:pPr marL="0" indent="0">
              <a:buNone/>
            </a:pPr>
            <a:r>
              <a:rPr lang="en-IN" dirty="0"/>
              <a:t>  Suppose </a:t>
            </a:r>
            <a:r>
              <a:rPr lang="en-IN" dirty="0" err="1"/>
              <a:t>i</a:t>
            </a:r>
            <a:r>
              <a:rPr lang="en-IN" dirty="0"/>
              <a:t>(((p → q) → (p → r)) </a:t>
            </a:r>
            <a:r>
              <a:rPr lang="en-IN" dirty="0">
                <a:solidFill>
                  <a:srgbClr val="FF0000"/>
                </a:solidFill>
              </a:rPr>
              <a:t>∧</a:t>
            </a:r>
            <a:r>
              <a:rPr lang="en-IN" dirty="0"/>
              <a:t> ¬(p → (q → r))) = 1, for an interpretation </a:t>
            </a:r>
            <a:r>
              <a:rPr lang="en-IN" dirty="0" err="1"/>
              <a:t>i</a:t>
            </a:r>
            <a:r>
              <a:rPr lang="en-IN" dirty="0"/>
              <a:t>.</a:t>
            </a:r>
          </a:p>
          <a:p>
            <a:pPr marL="0" indent="0">
              <a:buNone/>
            </a:pPr>
            <a:r>
              <a:rPr lang="en-IN" dirty="0" err="1"/>
              <a:t>i</a:t>
            </a:r>
            <a:r>
              <a:rPr lang="en-IN" dirty="0"/>
              <a:t>((p → q) → (p → r)) = 1 </a:t>
            </a:r>
            <a:r>
              <a:rPr lang="en-IN" b="1" dirty="0"/>
              <a:t>= </a:t>
            </a:r>
            <a:r>
              <a:rPr lang="en-IN" b="1" dirty="0" err="1"/>
              <a:t>i</a:t>
            </a:r>
            <a:r>
              <a:rPr lang="en-IN" b="1" dirty="0"/>
              <a:t>(¬(p → (q → r))). </a:t>
            </a:r>
          </a:p>
          <a:p>
            <a:pPr marL="0" indent="0">
              <a:buNone/>
            </a:pPr>
            <a:r>
              <a:rPr lang="en-IN" dirty="0"/>
              <a:t>The last one says that </a:t>
            </a:r>
            <a:r>
              <a:rPr lang="en-IN" dirty="0" err="1"/>
              <a:t>i</a:t>
            </a:r>
            <a:r>
              <a:rPr lang="en-IN" dirty="0"/>
              <a:t>(p) = 1, </a:t>
            </a:r>
            <a:r>
              <a:rPr lang="en-IN" dirty="0" err="1"/>
              <a:t>i</a:t>
            </a:r>
            <a:r>
              <a:rPr lang="en-IN" dirty="0"/>
              <a:t>(q) = 1, and </a:t>
            </a:r>
            <a:r>
              <a:rPr lang="en-IN" dirty="0" err="1"/>
              <a:t>i</a:t>
            </a:r>
            <a:r>
              <a:rPr lang="en-IN" dirty="0"/>
              <a:t>(r) = 0. </a:t>
            </a:r>
          </a:p>
          <a:p>
            <a:pPr marL="0" indent="0">
              <a:buNone/>
            </a:pPr>
            <a:r>
              <a:rPr lang="en-IN" dirty="0"/>
              <a:t>But then, </a:t>
            </a:r>
            <a:r>
              <a:rPr lang="en-IN" dirty="0" err="1"/>
              <a:t>i</a:t>
            </a:r>
            <a:r>
              <a:rPr lang="en-IN" dirty="0"/>
              <a:t>(p → q) = 1, </a:t>
            </a:r>
            <a:r>
              <a:rPr lang="en-IN" dirty="0" err="1"/>
              <a:t>i</a:t>
            </a:r>
            <a:r>
              <a:rPr lang="en-IN" dirty="0"/>
              <a:t>(p → r) = 0; </a:t>
            </a:r>
          </a:p>
          <a:p>
            <a:pPr marL="0" indent="0">
              <a:buNone/>
            </a:pPr>
            <a:r>
              <a:rPr lang="en-IN" dirty="0"/>
              <a:t>consequently, </a:t>
            </a:r>
            <a:r>
              <a:rPr lang="en-IN" dirty="0" err="1"/>
              <a:t>i</a:t>
            </a:r>
            <a:r>
              <a:rPr lang="en-IN" dirty="0"/>
              <a:t>((p → q) → (p → r)) = 0. </a:t>
            </a:r>
          </a:p>
          <a:p>
            <a:pPr marL="0" indent="0">
              <a:buNone/>
            </a:pPr>
            <a:r>
              <a:rPr lang="en-IN" dirty="0"/>
              <a:t>So, </a:t>
            </a:r>
            <a:r>
              <a:rPr lang="en-IN" dirty="0" err="1"/>
              <a:t>i</a:t>
            </a:r>
            <a:r>
              <a:rPr lang="en-IN" dirty="0"/>
              <a:t>(((p → q) → (p → r)) ∧ ¬(p → (q → r))) = 0. </a:t>
            </a:r>
          </a:p>
          <a:p>
            <a:pPr marL="0" indent="0">
              <a:buNone/>
            </a:pPr>
            <a:r>
              <a:rPr lang="en-IN" dirty="0"/>
              <a:t>That is, the proposition is unsatisfiable. It is also invalid, e.g., the interpretation that assigns each of p, q, r to 0 falsifies the proposition </a:t>
            </a:r>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
        <p:nvSpPr>
          <p:cNvPr id="4" name="TextBox 3">
            <a:extLst>
              <a:ext uri="{FF2B5EF4-FFF2-40B4-BE49-F238E27FC236}">
                <a16:creationId xmlns:a16="http://schemas.microsoft.com/office/drawing/2014/main" id="{CBE34ED4-4E27-074F-81EA-03DF78C650AF}"/>
              </a:ext>
            </a:extLst>
          </p:cNvPr>
          <p:cNvSpPr txBox="1"/>
          <p:nvPr/>
        </p:nvSpPr>
        <p:spPr>
          <a:xfrm>
            <a:off x="3102015" y="2743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44046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85B252-3C9B-E049-B462-4F6CF1150766}"/>
              </a:ext>
            </a:extLst>
          </p:cNvPr>
          <p:cNvSpPr>
            <a:spLocks noGrp="1"/>
          </p:cNvSpPr>
          <p:nvPr>
            <p:ph type="title"/>
          </p:nvPr>
        </p:nvSpPr>
        <p:spPr/>
        <p:txBody>
          <a:bodyPr/>
          <a:lstStyle/>
          <a:p>
            <a:r>
              <a:rPr lang="en-US" dirty="0"/>
              <a:t>exercises</a:t>
            </a:r>
          </a:p>
        </p:txBody>
      </p:sp>
      <p:sp>
        <p:nvSpPr>
          <p:cNvPr id="5" name="Text Placeholder 4">
            <a:extLst>
              <a:ext uri="{FF2B5EF4-FFF2-40B4-BE49-F238E27FC236}">
                <a16:creationId xmlns:a16="http://schemas.microsoft.com/office/drawing/2014/main" id="{C08C536B-CAE1-D04F-8BEC-2FBFE8EA0DE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3146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900A-D969-DD40-B6BA-AF7FCBFCD716}"/>
              </a:ext>
            </a:extLst>
          </p:cNvPr>
          <p:cNvSpPr>
            <a:spLocks noGrp="1"/>
          </p:cNvSpPr>
          <p:nvPr>
            <p:ph type="title"/>
          </p:nvPr>
        </p:nvSpPr>
        <p:spPr/>
        <p:txBody>
          <a:bodyPr/>
          <a:lstStyle/>
          <a:p>
            <a:r>
              <a:rPr lang="en-IN" dirty="0"/>
              <a:t>Express the following as natural English sentences</a:t>
            </a:r>
            <a:endParaRPr lang="en-US" dirty="0"/>
          </a:p>
        </p:txBody>
      </p:sp>
      <p:sp>
        <p:nvSpPr>
          <p:cNvPr id="3" name="Content Placeholder 2">
            <a:extLst>
              <a:ext uri="{FF2B5EF4-FFF2-40B4-BE49-F238E27FC236}">
                <a16:creationId xmlns:a16="http://schemas.microsoft.com/office/drawing/2014/main" id="{4CB00D42-6307-154B-A52C-0361F0C325C1}"/>
              </a:ext>
            </a:extLst>
          </p:cNvPr>
          <p:cNvSpPr>
            <a:spLocks noGrp="1"/>
          </p:cNvSpPr>
          <p:nvPr>
            <p:ph idx="1"/>
          </p:nvPr>
        </p:nvSpPr>
        <p:spPr/>
        <p:txBody>
          <a:bodyPr/>
          <a:lstStyle/>
          <a:p>
            <a:pPr marL="0" indent="0">
              <a:buNone/>
            </a:pPr>
            <a:r>
              <a:rPr lang="en-IN" dirty="0"/>
              <a:t>Let p stand for the proposition “I bought a lottery ticket” and q for “I won the jackpot”. </a:t>
            </a:r>
          </a:p>
          <a:p>
            <a:r>
              <a:rPr lang="en-IN" dirty="0"/>
              <a:t>¬p </a:t>
            </a:r>
          </a:p>
          <a:p>
            <a:r>
              <a:rPr lang="en-IN" dirty="0"/>
              <a:t>p ∨ q  </a:t>
            </a:r>
          </a:p>
          <a:p>
            <a:r>
              <a:rPr lang="en-IN" dirty="0"/>
              <a:t>p ∧ q </a:t>
            </a:r>
          </a:p>
          <a:p>
            <a:r>
              <a:rPr lang="en-IN" dirty="0"/>
              <a:t>p ⇒ q </a:t>
            </a:r>
          </a:p>
          <a:p>
            <a:r>
              <a:rPr lang="en-IN" dirty="0"/>
              <a:t>¬p ⇒ ¬q </a:t>
            </a:r>
          </a:p>
          <a:p>
            <a:r>
              <a:rPr lang="en-IN" dirty="0"/>
              <a:t>¬p ∨ (p ∧ q) </a:t>
            </a:r>
            <a:endParaRPr lang="en-US" dirty="0"/>
          </a:p>
        </p:txBody>
      </p:sp>
      <p:sp>
        <p:nvSpPr>
          <p:cNvPr id="4" name="Rectangle 3">
            <a:extLst>
              <a:ext uri="{FF2B5EF4-FFF2-40B4-BE49-F238E27FC236}">
                <a16:creationId xmlns:a16="http://schemas.microsoft.com/office/drawing/2014/main" id="{84D21777-DC57-A742-BB88-6604DF08E085}"/>
              </a:ext>
            </a:extLst>
          </p:cNvPr>
          <p:cNvSpPr/>
          <p:nvPr/>
        </p:nvSpPr>
        <p:spPr>
          <a:xfrm>
            <a:off x="4555974" y="3267483"/>
            <a:ext cx="2820003" cy="369332"/>
          </a:xfrm>
          <a:prstGeom prst="rect">
            <a:avLst/>
          </a:prstGeom>
        </p:spPr>
        <p:txBody>
          <a:bodyPr wrap="none">
            <a:spAutoFit/>
          </a:bodyPr>
          <a:lstStyle/>
          <a:p>
            <a:r>
              <a:rPr lang="en-IN" dirty="0"/>
              <a:t>I did not buy a lottery ticket</a:t>
            </a:r>
            <a:endParaRPr lang="en-US" dirty="0"/>
          </a:p>
        </p:txBody>
      </p:sp>
      <p:sp>
        <p:nvSpPr>
          <p:cNvPr id="5" name="Rectangle 4">
            <a:extLst>
              <a:ext uri="{FF2B5EF4-FFF2-40B4-BE49-F238E27FC236}">
                <a16:creationId xmlns:a16="http://schemas.microsoft.com/office/drawing/2014/main" id="{75D68AAE-E57B-3B49-8775-FA37BD5F0C6F}"/>
              </a:ext>
            </a:extLst>
          </p:cNvPr>
          <p:cNvSpPr/>
          <p:nvPr/>
        </p:nvSpPr>
        <p:spPr>
          <a:xfrm>
            <a:off x="4685998" y="3636815"/>
            <a:ext cx="4517775" cy="369332"/>
          </a:xfrm>
          <a:prstGeom prst="rect">
            <a:avLst/>
          </a:prstGeom>
        </p:spPr>
        <p:txBody>
          <a:bodyPr wrap="none">
            <a:spAutoFit/>
          </a:bodyPr>
          <a:lstStyle/>
          <a:p>
            <a:r>
              <a:rPr lang="en-IN" dirty="0"/>
              <a:t>I bought a lottery ticket or I won the jackpot </a:t>
            </a:r>
            <a:endParaRPr lang="en-US" dirty="0"/>
          </a:p>
        </p:txBody>
      </p:sp>
      <p:sp>
        <p:nvSpPr>
          <p:cNvPr id="6" name="Rectangle 5">
            <a:extLst>
              <a:ext uri="{FF2B5EF4-FFF2-40B4-BE49-F238E27FC236}">
                <a16:creationId xmlns:a16="http://schemas.microsoft.com/office/drawing/2014/main" id="{1E6E41C4-8A4D-DD4F-B4C5-4AE2738B24A4}"/>
              </a:ext>
            </a:extLst>
          </p:cNvPr>
          <p:cNvSpPr/>
          <p:nvPr/>
        </p:nvSpPr>
        <p:spPr>
          <a:xfrm>
            <a:off x="4844184" y="4158983"/>
            <a:ext cx="4682885" cy="369332"/>
          </a:xfrm>
          <a:prstGeom prst="rect">
            <a:avLst/>
          </a:prstGeom>
        </p:spPr>
        <p:txBody>
          <a:bodyPr wrap="none">
            <a:spAutoFit/>
          </a:bodyPr>
          <a:lstStyle/>
          <a:p>
            <a:r>
              <a:rPr lang="en-IN" dirty="0"/>
              <a:t>I bought a lottery ticket and I won the jackpot </a:t>
            </a:r>
            <a:endParaRPr lang="en-US" dirty="0"/>
          </a:p>
        </p:txBody>
      </p:sp>
      <p:sp>
        <p:nvSpPr>
          <p:cNvPr id="7" name="Rectangle 6">
            <a:extLst>
              <a:ext uri="{FF2B5EF4-FFF2-40B4-BE49-F238E27FC236}">
                <a16:creationId xmlns:a16="http://schemas.microsoft.com/office/drawing/2014/main" id="{CEA414FA-138B-8343-BE26-39C0C8BFA2C7}"/>
              </a:ext>
            </a:extLst>
          </p:cNvPr>
          <p:cNvSpPr/>
          <p:nvPr/>
        </p:nvSpPr>
        <p:spPr>
          <a:xfrm>
            <a:off x="4802898" y="4648893"/>
            <a:ext cx="4833567" cy="369332"/>
          </a:xfrm>
          <a:prstGeom prst="rect">
            <a:avLst/>
          </a:prstGeom>
        </p:spPr>
        <p:txBody>
          <a:bodyPr wrap="none">
            <a:spAutoFit/>
          </a:bodyPr>
          <a:lstStyle/>
          <a:p>
            <a:r>
              <a:rPr lang="en-IN" dirty="0"/>
              <a:t>If I bought a lottery ticket then I won the jackpot </a:t>
            </a:r>
            <a:endParaRPr lang="en-US" dirty="0"/>
          </a:p>
        </p:txBody>
      </p:sp>
      <p:sp>
        <p:nvSpPr>
          <p:cNvPr id="8" name="Rectangle 7">
            <a:extLst>
              <a:ext uri="{FF2B5EF4-FFF2-40B4-BE49-F238E27FC236}">
                <a16:creationId xmlns:a16="http://schemas.microsoft.com/office/drawing/2014/main" id="{8981900A-4CBB-4A4A-A734-68E295B2CAB6}"/>
              </a:ext>
            </a:extLst>
          </p:cNvPr>
          <p:cNvSpPr/>
          <p:nvPr/>
        </p:nvSpPr>
        <p:spPr>
          <a:xfrm>
            <a:off x="4802898" y="5074583"/>
            <a:ext cx="5861092" cy="369332"/>
          </a:xfrm>
          <a:prstGeom prst="rect">
            <a:avLst/>
          </a:prstGeom>
        </p:spPr>
        <p:txBody>
          <a:bodyPr wrap="none">
            <a:spAutoFit/>
          </a:bodyPr>
          <a:lstStyle/>
          <a:p>
            <a:r>
              <a:rPr lang="en-IN" dirty="0"/>
              <a:t>If did not buy a lottery ticket then I did not won the jackpot </a:t>
            </a:r>
            <a:endParaRPr lang="en-US" dirty="0"/>
          </a:p>
        </p:txBody>
      </p:sp>
      <p:sp>
        <p:nvSpPr>
          <p:cNvPr id="9" name="Rectangle 8">
            <a:extLst>
              <a:ext uri="{FF2B5EF4-FFF2-40B4-BE49-F238E27FC236}">
                <a16:creationId xmlns:a16="http://schemas.microsoft.com/office/drawing/2014/main" id="{4DB571E3-CFD9-ED4E-8A64-9A6C18D29744}"/>
              </a:ext>
            </a:extLst>
          </p:cNvPr>
          <p:cNvSpPr/>
          <p:nvPr/>
        </p:nvSpPr>
        <p:spPr>
          <a:xfrm>
            <a:off x="3398186" y="5611719"/>
            <a:ext cx="7642990" cy="369332"/>
          </a:xfrm>
          <a:prstGeom prst="rect">
            <a:avLst/>
          </a:prstGeom>
        </p:spPr>
        <p:txBody>
          <a:bodyPr wrap="none">
            <a:spAutoFit/>
          </a:bodyPr>
          <a:lstStyle/>
          <a:p>
            <a:r>
              <a:rPr lang="en-IN" dirty="0"/>
              <a:t>I did not buy a lottery ticket or I bought a lottery ticket and I won the jackpot </a:t>
            </a:r>
            <a:endParaRPr lang="en-US" dirty="0"/>
          </a:p>
        </p:txBody>
      </p:sp>
    </p:spTree>
    <p:extLst>
      <p:ext uri="{BB962C8B-B14F-4D97-AF65-F5344CB8AC3E}">
        <p14:creationId xmlns:p14="http://schemas.microsoft.com/office/powerpoint/2010/main" val="142365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EFD3-8BAD-604F-A9CC-74D5177933F0}"/>
              </a:ext>
            </a:extLst>
          </p:cNvPr>
          <p:cNvSpPr>
            <a:spLocks noGrp="1"/>
          </p:cNvSpPr>
          <p:nvPr>
            <p:ph type="title"/>
          </p:nvPr>
        </p:nvSpPr>
        <p:spPr>
          <a:xfrm>
            <a:off x="2231136" y="1279035"/>
            <a:ext cx="7729728" cy="1188720"/>
          </a:xfrm>
        </p:spPr>
        <p:txBody>
          <a:bodyPr>
            <a:normAutofit/>
          </a:bodyPr>
          <a:lstStyle/>
          <a:p>
            <a:r>
              <a:rPr lang="en-IN" sz="2000" dirty="0"/>
              <a:t>Formalise the following in terms of atomic propositions </a:t>
            </a:r>
            <a:endParaRPr lang="en-US" sz="2000" dirty="0"/>
          </a:p>
        </p:txBody>
      </p:sp>
      <p:sp>
        <p:nvSpPr>
          <p:cNvPr id="3" name="Content Placeholder 2">
            <a:extLst>
              <a:ext uri="{FF2B5EF4-FFF2-40B4-BE49-F238E27FC236}">
                <a16:creationId xmlns:a16="http://schemas.microsoft.com/office/drawing/2014/main" id="{56591E7C-ADD3-414A-BC56-DFF1BFE1064B}"/>
              </a:ext>
            </a:extLst>
          </p:cNvPr>
          <p:cNvSpPr>
            <a:spLocks noGrp="1"/>
          </p:cNvSpPr>
          <p:nvPr>
            <p:ph idx="1"/>
          </p:nvPr>
        </p:nvSpPr>
        <p:spPr>
          <a:xfrm>
            <a:off x="237506" y="2624447"/>
            <a:ext cx="11954493" cy="4187253"/>
          </a:xfrm>
        </p:spPr>
        <p:txBody>
          <a:bodyPr>
            <a:noAutofit/>
          </a:bodyPr>
          <a:lstStyle/>
          <a:p>
            <a:pPr marL="0" indent="0" algn="just">
              <a:buNone/>
            </a:pPr>
            <a:r>
              <a:rPr lang="en-IN" sz="2000" dirty="0"/>
              <a:t>Use p, q and r for atomic propositions and represent how they correspond to English sentence</a:t>
            </a:r>
          </a:p>
          <a:p>
            <a:pPr marL="0" indent="0" algn="just">
              <a:buNone/>
            </a:pPr>
            <a:endParaRPr lang="en-IN" sz="1000" dirty="0"/>
          </a:p>
          <a:p>
            <a:pPr algn="just"/>
            <a:r>
              <a:rPr lang="en-IN" sz="2000" dirty="0"/>
              <a:t>Berries are ripe along the path, but rabbits have not been seen in the area. </a:t>
            </a:r>
          </a:p>
          <a:p>
            <a:pPr algn="just"/>
            <a:r>
              <a:rPr lang="en-IN" sz="2000" dirty="0"/>
              <a:t>Rabbits have not been seen in the area, and walking on the path is safe, but berries are ripe along the path. </a:t>
            </a:r>
          </a:p>
          <a:p>
            <a:pPr algn="just"/>
            <a:r>
              <a:rPr lang="en-IN" sz="2000" dirty="0"/>
              <a:t>If berries are ripe along the path, then walking is safe only if rabbits have not been seen in the area. </a:t>
            </a:r>
          </a:p>
          <a:p>
            <a:pPr algn="just"/>
            <a:r>
              <a:rPr lang="en-IN" sz="2000" dirty="0"/>
              <a:t>It is not safe to walk along the path, but rabbits have not been seen in the area and the berries along the path are ripe. </a:t>
            </a:r>
          </a:p>
          <a:p>
            <a:pPr algn="just"/>
            <a:r>
              <a:rPr lang="en-IN" sz="2000" dirty="0"/>
              <a:t>For walking on the path to be safe, it is necessary but not sufficient that berries not be ripe along the path and for rabbits not to have been seen in the area. </a:t>
            </a:r>
          </a:p>
          <a:p>
            <a:pPr algn="just"/>
            <a:r>
              <a:rPr lang="en-IN" sz="2000" dirty="0"/>
              <a:t>Walking is not safe on the path whenever rabbits have been seen in the area and berries are ripe along the path.</a:t>
            </a:r>
          </a:p>
        </p:txBody>
      </p:sp>
      <p:sp>
        <p:nvSpPr>
          <p:cNvPr id="4" name="Rectangle 3">
            <a:extLst>
              <a:ext uri="{FF2B5EF4-FFF2-40B4-BE49-F238E27FC236}">
                <a16:creationId xmlns:a16="http://schemas.microsoft.com/office/drawing/2014/main" id="{6EBC5E21-E043-B241-B539-9AB65834B543}"/>
              </a:ext>
            </a:extLst>
          </p:cNvPr>
          <p:cNvSpPr/>
          <p:nvPr/>
        </p:nvSpPr>
        <p:spPr>
          <a:xfrm>
            <a:off x="1382538" y="2122173"/>
            <a:ext cx="8983550" cy="369332"/>
          </a:xfrm>
          <a:prstGeom prst="rect">
            <a:avLst/>
          </a:prstGeom>
          <a:solidFill>
            <a:schemeClr val="bg1"/>
          </a:solidFill>
        </p:spPr>
        <p:txBody>
          <a:bodyPr wrap="none">
            <a:spAutoFit/>
          </a:bodyPr>
          <a:lstStyle/>
          <a:p>
            <a:r>
              <a:rPr lang="en-IN" dirty="0">
                <a:solidFill>
                  <a:srgbClr val="C00000"/>
                </a:solidFill>
              </a:rPr>
              <a:t>P: Berries are ripe along the path Q: Rabbits have not been seen R: walking on the path is safe</a:t>
            </a:r>
            <a:endParaRPr lang="en-US" dirty="0">
              <a:solidFill>
                <a:srgbClr val="C00000"/>
              </a:solidFill>
            </a:endParaRPr>
          </a:p>
        </p:txBody>
      </p:sp>
      <p:sp>
        <p:nvSpPr>
          <p:cNvPr id="5" name="Rectangle 4">
            <a:extLst>
              <a:ext uri="{FF2B5EF4-FFF2-40B4-BE49-F238E27FC236}">
                <a16:creationId xmlns:a16="http://schemas.microsoft.com/office/drawing/2014/main" id="{2EEB0D97-417D-064C-98B6-A12C71CD30E6}"/>
              </a:ext>
            </a:extLst>
          </p:cNvPr>
          <p:cNvSpPr/>
          <p:nvPr/>
        </p:nvSpPr>
        <p:spPr>
          <a:xfrm>
            <a:off x="8640631" y="3000936"/>
            <a:ext cx="577402" cy="369332"/>
          </a:xfrm>
          <a:prstGeom prst="rect">
            <a:avLst/>
          </a:prstGeom>
          <a:solidFill>
            <a:schemeClr val="bg1"/>
          </a:solidFill>
        </p:spPr>
        <p:txBody>
          <a:bodyPr wrap="none">
            <a:spAutoFit/>
          </a:bodyPr>
          <a:lstStyle/>
          <a:p>
            <a:r>
              <a:rPr lang="en-IN" dirty="0">
                <a:solidFill>
                  <a:srgbClr val="00B0F0"/>
                </a:solidFill>
              </a:rPr>
              <a:t>P∧R</a:t>
            </a:r>
            <a:endParaRPr lang="en-US" dirty="0">
              <a:solidFill>
                <a:srgbClr val="00B0F0"/>
              </a:solidFill>
            </a:endParaRPr>
          </a:p>
        </p:txBody>
      </p:sp>
      <p:sp>
        <p:nvSpPr>
          <p:cNvPr id="6" name="Rectangle 5">
            <a:extLst>
              <a:ext uri="{FF2B5EF4-FFF2-40B4-BE49-F238E27FC236}">
                <a16:creationId xmlns:a16="http://schemas.microsoft.com/office/drawing/2014/main" id="{B8D457E8-3537-D346-941A-54DA73E329A7}"/>
              </a:ext>
            </a:extLst>
          </p:cNvPr>
          <p:cNvSpPr/>
          <p:nvPr/>
        </p:nvSpPr>
        <p:spPr>
          <a:xfrm>
            <a:off x="9433744" y="3473969"/>
            <a:ext cx="904415" cy="369332"/>
          </a:xfrm>
          <a:prstGeom prst="rect">
            <a:avLst/>
          </a:prstGeom>
          <a:solidFill>
            <a:schemeClr val="bg1"/>
          </a:solidFill>
        </p:spPr>
        <p:txBody>
          <a:bodyPr wrap="none">
            <a:spAutoFit/>
          </a:bodyPr>
          <a:lstStyle/>
          <a:p>
            <a:r>
              <a:rPr lang="en-IN" dirty="0">
                <a:solidFill>
                  <a:srgbClr val="00B0F0"/>
                </a:solidFill>
              </a:rPr>
              <a:t>Q∧P∧R</a:t>
            </a:r>
            <a:endParaRPr lang="en-US" dirty="0">
              <a:solidFill>
                <a:srgbClr val="00B0F0"/>
              </a:solidFill>
            </a:endParaRPr>
          </a:p>
        </p:txBody>
      </p:sp>
      <p:sp>
        <p:nvSpPr>
          <p:cNvPr id="7" name="Rectangle 6">
            <a:extLst>
              <a:ext uri="{FF2B5EF4-FFF2-40B4-BE49-F238E27FC236}">
                <a16:creationId xmlns:a16="http://schemas.microsoft.com/office/drawing/2014/main" id="{E08DC5D5-3C89-6F42-B107-66E4AD09951C}"/>
              </a:ext>
            </a:extLst>
          </p:cNvPr>
          <p:cNvSpPr/>
          <p:nvPr/>
        </p:nvSpPr>
        <p:spPr>
          <a:xfrm>
            <a:off x="11177438" y="4042005"/>
            <a:ext cx="1093569" cy="369332"/>
          </a:xfrm>
          <a:prstGeom prst="rect">
            <a:avLst/>
          </a:prstGeom>
          <a:solidFill>
            <a:schemeClr val="bg1"/>
          </a:solidFill>
        </p:spPr>
        <p:txBody>
          <a:bodyPr wrap="none">
            <a:spAutoFit/>
          </a:bodyPr>
          <a:lstStyle/>
          <a:p>
            <a:r>
              <a:rPr lang="en-IN" dirty="0">
                <a:solidFill>
                  <a:srgbClr val="00B0F0"/>
                </a:solidFill>
              </a:rPr>
              <a:t>P→R→Q</a:t>
            </a:r>
            <a:endParaRPr lang="en-US" dirty="0">
              <a:solidFill>
                <a:srgbClr val="00B0F0"/>
              </a:solidFill>
            </a:endParaRPr>
          </a:p>
        </p:txBody>
      </p:sp>
      <p:sp>
        <p:nvSpPr>
          <p:cNvPr id="8" name="Rectangle 7">
            <a:extLst>
              <a:ext uri="{FF2B5EF4-FFF2-40B4-BE49-F238E27FC236}">
                <a16:creationId xmlns:a16="http://schemas.microsoft.com/office/drawing/2014/main" id="{C762492A-5EBE-D049-B501-CA37EA3F616A}"/>
              </a:ext>
            </a:extLst>
          </p:cNvPr>
          <p:cNvSpPr/>
          <p:nvPr/>
        </p:nvSpPr>
        <p:spPr>
          <a:xfrm>
            <a:off x="9798464" y="4958168"/>
            <a:ext cx="1295547" cy="369332"/>
          </a:xfrm>
          <a:prstGeom prst="rect">
            <a:avLst/>
          </a:prstGeom>
          <a:solidFill>
            <a:schemeClr val="bg1"/>
          </a:solidFill>
        </p:spPr>
        <p:txBody>
          <a:bodyPr wrap="none">
            <a:spAutoFit/>
          </a:bodyPr>
          <a:lstStyle/>
          <a:p>
            <a:r>
              <a:rPr lang="en-IN" dirty="0">
                <a:solidFill>
                  <a:srgbClr val="00B0F0"/>
                </a:solidFill>
              </a:rPr>
              <a:t>¬R ∧ Q ∧ P</a:t>
            </a:r>
            <a:endParaRPr lang="en-US" dirty="0">
              <a:solidFill>
                <a:srgbClr val="00B0F0"/>
              </a:solidFill>
            </a:endParaRPr>
          </a:p>
        </p:txBody>
      </p:sp>
      <p:sp>
        <p:nvSpPr>
          <p:cNvPr id="9" name="Rectangle 8">
            <a:extLst>
              <a:ext uri="{FF2B5EF4-FFF2-40B4-BE49-F238E27FC236}">
                <a16:creationId xmlns:a16="http://schemas.microsoft.com/office/drawing/2014/main" id="{B042F6E1-0EFF-8747-85A3-94662CACBA99}"/>
              </a:ext>
            </a:extLst>
          </p:cNvPr>
          <p:cNvSpPr/>
          <p:nvPr/>
        </p:nvSpPr>
        <p:spPr>
          <a:xfrm>
            <a:off x="6749142" y="5799337"/>
            <a:ext cx="1604927" cy="369332"/>
          </a:xfrm>
          <a:prstGeom prst="rect">
            <a:avLst/>
          </a:prstGeom>
          <a:solidFill>
            <a:schemeClr val="bg1"/>
          </a:solidFill>
        </p:spPr>
        <p:txBody>
          <a:bodyPr wrap="none">
            <a:spAutoFit/>
          </a:bodyPr>
          <a:lstStyle/>
          <a:p>
            <a:r>
              <a:rPr lang="en-IN" dirty="0">
                <a:solidFill>
                  <a:srgbClr val="00B0F0"/>
                </a:solidFill>
              </a:rPr>
              <a:t>R → (¬ P ∧ Q)</a:t>
            </a:r>
            <a:endParaRPr lang="en-US" dirty="0">
              <a:solidFill>
                <a:srgbClr val="00B0F0"/>
              </a:solidFill>
            </a:endParaRPr>
          </a:p>
        </p:txBody>
      </p:sp>
      <p:sp>
        <p:nvSpPr>
          <p:cNvPr id="11" name="Rectangle 10">
            <a:extLst>
              <a:ext uri="{FF2B5EF4-FFF2-40B4-BE49-F238E27FC236}">
                <a16:creationId xmlns:a16="http://schemas.microsoft.com/office/drawing/2014/main" id="{64FC403D-75FD-0444-9D28-24E73C68A2C5}"/>
              </a:ext>
            </a:extLst>
          </p:cNvPr>
          <p:cNvSpPr/>
          <p:nvPr/>
        </p:nvSpPr>
        <p:spPr>
          <a:xfrm>
            <a:off x="9572511" y="5884934"/>
            <a:ext cx="1540806" cy="369332"/>
          </a:xfrm>
          <a:prstGeom prst="rect">
            <a:avLst/>
          </a:prstGeom>
          <a:solidFill>
            <a:schemeClr val="bg1"/>
          </a:solidFill>
        </p:spPr>
        <p:txBody>
          <a:bodyPr wrap="none">
            <a:spAutoFit/>
          </a:bodyPr>
          <a:lstStyle/>
          <a:p>
            <a:r>
              <a:rPr lang="en-IN" dirty="0">
                <a:solidFill>
                  <a:srgbClr val="00B0F0"/>
                </a:solidFill>
              </a:rPr>
              <a:t> (Q ∧ P)→ ¬R</a:t>
            </a:r>
            <a:endParaRPr lang="en-US" dirty="0">
              <a:solidFill>
                <a:srgbClr val="00B0F0"/>
              </a:solidFill>
            </a:endParaRPr>
          </a:p>
        </p:txBody>
      </p:sp>
    </p:spTree>
    <p:extLst>
      <p:ext uri="{BB962C8B-B14F-4D97-AF65-F5344CB8AC3E}">
        <p14:creationId xmlns:p14="http://schemas.microsoft.com/office/powerpoint/2010/main" val="38262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AC77-1F8A-F94D-ADCA-FC82499EE44A}"/>
              </a:ext>
            </a:extLst>
          </p:cNvPr>
          <p:cNvSpPr>
            <a:spLocks noGrp="1"/>
          </p:cNvSpPr>
          <p:nvPr>
            <p:ph type="title"/>
          </p:nvPr>
        </p:nvSpPr>
        <p:spPr>
          <a:xfrm>
            <a:off x="2231136" y="1350287"/>
            <a:ext cx="8563534" cy="1188720"/>
          </a:xfrm>
        </p:spPr>
        <p:txBody>
          <a:bodyPr>
            <a:normAutofit fontScale="90000"/>
          </a:bodyPr>
          <a:lstStyle/>
          <a:p>
            <a:r>
              <a:rPr lang="en-US" dirty="0"/>
              <a:t>Check if the given formulae are </a:t>
            </a:r>
            <a:r>
              <a:rPr lang="en-IN" dirty="0"/>
              <a:t>tautologies/contradictions/ contingent</a:t>
            </a:r>
            <a:endParaRPr lang="en-US" dirty="0"/>
          </a:p>
        </p:txBody>
      </p:sp>
      <p:sp>
        <p:nvSpPr>
          <p:cNvPr id="3" name="Content Placeholder 2">
            <a:extLst>
              <a:ext uri="{FF2B5EF4-FFF2-40B4-BE49-F238E27FC236}">
                <a16:creationId xmlns:a16="http://schemas.microsoft.com/office/drawing/2014/main" id="{95D84AC1-2264-F246-92F8-D1D1D49DB5E4}"/>
              </a:ext>
            </a:extLst>
          </p:cNvPr>
          <p:cNvSpPr>
            <a:spLocks noGrp="1"/>
          </p:cNvSpPr>
          <p:nvPr>
            <p:ph idx="1"/>
          </p:nvPr>
        </p:nvSpPr>
        <p:spPr>
          <a:xfrm>
            <a:off x="2231136" y="2638044"/>
            <a:ext cx="7729728" cy="3525250"/>
          </a:xfrm>
        </p:spPr>
        <p:txBody>
          <a:bodyPr>
            <a:normAutofit fontScale="92500" lnSpcReduction="20000"/>
          </a:bodyPr>
          <a:lstStyle/>
          <a:p>
            <a:pPr marL="342900" indent="-342900">
              <a:buFont typeface="+mj-lt"/>
              <a:buAutoNum type="arabicPeriod"/>
            </a:pPr>
            <a:r>
              <a:rPr lang="en-IN" dirty="0"/>
              <a:t> p → (q → p)</a:t>
            </a:r>
          </a:p>
          <a:p>
            <a:pPr marL="342900" indent="-342900">
              <a:buFont typeface="+mj-lt"/>
              <a:buAutoNum type="arabicPeriod"/>
            </a:pPr>
            <a:r>
              <a:rPr lang="en-IN" dirty="0"/>
              <a:t>(q → p) → p</a:t>
            </a:r>
          </a:p>
          <a:p>
            <a:pPr marL="342900" indent="-342900">
              <a:buFont typeface="+mj-lt"/>
              <a:buAutoNum type="arabicPeriod"/>
            </a:pPr>
            <a:r>
              <a:rPr lang="en-IN" dirty="0"/>
              <a:t>(¬p → ¬q) → (q → p)</a:t>
            </a:r>
          </a:p>
          <a:p>
            <a:pPr marL="342900" indent="-342900">
              <a:buFont typeface="+mj-lt"/>
              <a:buAutoNum type="arabicPeriod"/>
            </a:pPr>
            <a:r>
              <a:rPr lang="en-IN" dirty="0"/>
              <a:t>(p → (q → r)) → ((p → q) → (q → r))</a:t>
            </a:r>
          </a:p>
          <a:p>
            <a:pPr marL="342900" indent="-342900">
              <a:buFont typeface="+mj-lt"/>
              <a:buAutoNum type="arabicPeriod"/>
            </a:pPr>
            <a:r>
              <a:rPr lang="en-IN" dirty="0"/>
              <a:t>(((p ∧ q) ↔ p) → q)</a:t>
            </a:r>
          </a:p>
          <a:p>
            <a:pPr marL="342900" indent="-342900">
              <a:buFont typeface="+mj-lt"/>
              <a:buAutoNum type="arabicPeriod"/>
            </a:pPr>
            <a:r>
              <a:rPr lang="en-IN" dirty="0"/>
              <a:t>((p ∨ (p ∧ q)) → (p ∧ (p ∨ q)))</a:t>
            </a:r>
          </a:p>
          <a:p>
            <a:pPr marL="342900" indent="-342900">
              <a:buFont typeface="+mj-lt"/>
              <a:buAutoNum type="arabicPeriod"/>
            </a:pPr>
            <a:r>
              <a:rPr lang="en-IN" dirty="0"/>
              <a:t>(((p ∨ q) ∧ (¬q ∨ r)) → (p ∨ r))</a:t>
            </a:r>
          </a:p>
          <a:p>
            <a:pPr marL="342900" indent="-342900">
              <a:buFont typeface="+mj-lt"/>
              <a:buAutoNum type="arabicPeriod"/>
            </a:pPr>
            <a:r>
              <a:rPr lang="en-IN" dirty="0"/>
              <a:t>(((</a:t>
            </a:r>
            <a:r>
              <a:rPr lang="en-IN" dirty="0" err="1"/>
              <a:t>p∧q</a:t>
            </a:r>
            <a:r>
              <a:rPr lang="en-IN" dirty="0"/>
              <a:t>)∧(¬</a:t>
            </a:r>
            <a:r>
              <a:rPr lang="en-IN" dirty="0" err="1"/>
              <a:t>q∨r</a:t>
            </a:r>
            <a:r>
              <a:rPr lang="en-IN" dirty="0"/>
              <a:t>))→(</a:t>
            </a:r>
            <a:r>
              <a:rPr lang="en-IN" dirty="0" err="1"/>
              <a:t>p∧r</a:t>
            </a:r>
            <a:r>
              <a:rPr lang="en-IN" dirty="0"/>
              <a:t>))</a:t>
            </a:r>
          </a:p>
          <a:p>
            <a:pPr marL="342900" indent="-342900">
              <a:buFont typeface="+mj-lt"/>
              <a:buAutoNum type="arabicPeriod"/>
            </a:pPr>
            <a:r>
              <a:rPr lang="en-IN" dirty="0"/>
              <a:t>((p ↔ q) ↔ r) ↔ ((p ↔ q) ∧ (q ↔ r))</a:t>
            </a:r>
          </a:p>
          <a:p>
            <a:pPr marL="342900" indent="-342900">
              <a:buFont typeface="+mj-lt"/>
              <a:buAutoNum type="arabicPeriod"/>
            </a:pPr>
            <a:r>
              <a:rPr lang="en-IN" dirty="0"/>
              <a:t>(((p ∧ q → r) ∧ (p ∧ ¬q → r)) ↔ (p → (q ↔ r))</a:t>
            </a:r>
          </a:p>
          <a:p>
            <a:pPr marL="342900" indent="-342900">
              <a:buFont typeface="+mj-lt"/>
              <a:buAutoNum type="arabicPeriod"/>
            </a:pPr>
            <a:endParaRPr lang="en-US" dirty="0"/>
          </a:p>
        </p:txBody>
      </p:sp>
    </p:spTree>
    <p:extLst>
      <p:ext uri="{BB962C8B-B14F-4D97-AF65-F5344CB8AC3E}">
        <p14:creationId xmlns:p14="http://schemas.microsoft.com/office/powerpoint/2010/main" val="1021592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965A-2B6F-624E-9997-DEB0372EF59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ABD9012-9D00-394B-B694-20C061729899}"/>
              </a:ext>
            </a:extLst>
          </p:cNvPr>
          <p:cNvSpPr>
            <a:spLocks noGrp="1"/>
          </p:cNvSpPr>
          <p:nvPr>
            <p:ph idx="1"/>
          </p:nvPr>
        </p:nvSpPr>
        <p:spPr>
          <a:xfrm>
            <a:off x="486889" y="2638044"/>
            <a:ext cx="10782794" cy="4047764"/>
          </a:xfrm>
        </p:spPr>
        <p:txBody>
          <a:bodyPr>
            <a:normAutofit fontScale="92500" lnSpcReduction="10000"/>
          </a:bodyPr>
          <a:lstStyle/>
          <a:p>
            <a:r>
              <a:rPr lang="en-IN" dirty="0">
                <a:hlinkClick r:id="rId2"/>
              </a:rPr>
              <a:t>https://www.niallmcnulty.com/2019/12/introduction-to-blooms-taxonomy/</a:t>
            </a:r>
            <a:r>
              <a:rPr lang="en-IN" dirty="0">
                <a:hlinkClick r:id="rId3"/>
              </a:rPr>
              <a:t>https://www.slideshare.net</a:t>
            </a:r>
            <a:endParaRPr lang="en-IN" dirty="0"/>
          </a:p>
          <a:p>
            <a:r>
              <a:rPr lang="en-IN" dirty="0">
                <a:hlinkClick r:id="rId4"/>
              </a:rPr>
              <a:t>https://slideplayer.com/slide/6107705/</a:t>
            </a:r>
            <a:endParaRPr lang="en-IN" dirty="0"/>
          </a:p>
          <a:p>
            <a:r>
              <a:rPr lang="en-IN" dirty="0">
                <a:hlinkClick r:id="rId5"/>
              </a:rPr>
              <a:t>https://www.mathgoodies.com/lessons/vol9/tautologies</a:t>
            </a:r>
            <a:endParaRPr lang="en-IN" dirty="0"/>
          </a:p>
          <a:p>
            <a:r>
              <a:rPr lang="en-IN" dirty="0">
                <a:hlinkClick r:id="rId6"/>
              </a:rPr>
              <a:t>https://www.cs.utexas.edu/~rlc/whylog.htm</a:t>
            </a:r>
            <a:endParaRPr lang="en-IN" dirty="0"/>
          </a:p>
          <a:p>
            <a:r>
              <a:rPr lang="en-IN" dirty="0">
                <a:hlinkClick r:id="rId7"/>
              </a:rPr>
              <a:t>https://www.niallmcnulty.com</a:t>
            </a:r>
            <a:endParaRPr lang="en-IN" dirty="0"/>
          </a:p>
          <a:p>
            <a:r>
              <a:rPr lang="en-IN" u="sng" dirty="0">
                <a:hlinkClick r:id="rId8"/>
              </a:rPr>
              <a:t>https://en.wikipedia.org</a:t>
            </a:r>
            <a:endParaRPr lang="en-IN" u="sng" dirty="0"/>
          </a:p>
          <a:p>
            <a:r>
              <a:rPr lang="en-IN" dirty="0">
                <a:hlinkClick r:id="rId9"/>
              </a:rPr>
              <a:t>http://mathonline.wikidot.com/the-semantics-of-propositional-logic</a:t>
            </a:r>
            <a:endParaRPr lang="en-IN" dirty="0"/>
          </a:p>
          <a:p>
            <a:r>
              <a:rPr lang="en-IN" dirty="0">
                <a:hlinkClick r:id="rId10"/>
              </a:rPr>
              <a:t>https://legacy.earlham.edu/~peters/courses/log/mat-imp.htm</a:t>
            </a:r>
            <a:endParaRPr lang="en-IN" dirty="0"/>
          </a:p>
          <a:p>
            <a:r>
              <a:rPr lang="en-IN" dirty="0">
                <a:hlinkClick r:id="rId11"/>
              </a:rPr>
              <a:t>https://mat.iitm.ac.in/home/asingh/public_html/classnote-logic.pdf</a:t>
            </a:r>
            <a:endParaRPr lang="en-IN" dirty="0"/>
          </a:p>
          <a:p>
            <a:r>
              <a:rPr lang="en-IN" dirty="0"/>
              <a:t>Logics for Computer Science </a:t>
            </a:r>
            <a:r>
              <a:rPr lang="en-IN" dirty="0" err="1"/>
              <a:t>Arindama</a:t>
            </a:r>
            <a:r>
              <a:rPr lang="en-IN" dirty="0"/>
              <a:t> Singh</a:t>
            </a:r>
          </a:p>
          <a:p>
            <a:r>
              <a:rPr lang="en-US" dirty="0"/>
              <a:t>Logic in Computer Science Modelling and Reasoning about Systems </a:t>
            </a:r>
            <a:r>
              <a:rPr lang="en-US" dirty="0" err="1"/>
              <a:t>Micheal</a:t>
            </a:r>
            <a:r>
              <a:rPr lang="en-US" dirty="0"/>
              <a:t> </a:t>
            </a:r>
            <a:r>
              <a:rPr lang="en-US" dirty="0" err="1"/>
              <a:t>Huth</a:t>
            </a:r>
            <a:r>
              <a:rPr lang="en-US" dirty="0"/>
              <a:t> and Mark Ryan</a:t>
            </a:r>
          </a:p>
        </p:txBody>
      </p:sp>
    </p:spTree>
    <p:extLst>
      <p:ext uri="{BB962C8B-B14F-4D97-AF65-F5344CB8AC3E}">
        <p14:creationId xmlns:p14="http://schemas.microsoft.com/office/powerpoint/2010/main" val="361203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52A0-FE8B-D745-A39C-6C1D0B76E112}"/>
              </a:ext>
            </a:extLst>
          </p:cNvPr>
          <p:cNvSpPr>
            <a:spLocks noGrp="1"/>
          </p:cNvSpPr>
          <p:nvPr>
            <p:ph type="title"/>
          </p:nvPr>
        </p:nvSpPr>
        <p:spPr/>
        <p:txBody>
          <a:bodyPr/>
          <a:lstStyle/>
          <a:p>
            <a:r>
              <a:rPr lang="en-US" dirty="0"/>
              <a:t>Learning level</a:t>
            </a:r>
          </a:p>
        </p:txBody>
      </p:sp>
      <p:pic>
        <p:nvPicPr>
          <p:cNvPr id="4" name="Picture 3">
            <a:extLst>
              <a:ext uri="{FF2B5EF4-FFF2-40B4-BE49-F238E27FC236}">
                <a16:creationId xmlns:a16="http://schemas.microsoft.com/office/drawing/2014/main" id="{8C1773E4-A950-BB46-949E-E22BCBE15142}"/>
              </a:ext>
            </a:extLst>
          </p:cNvPr>
          <p:cNvPicPr>
            <a:picLocks noChangeAspect="1"/>
          </p:cNvPicPr>
          <p:nvPr/>
        </p:nvPicPr>
        <p:blipFill>
          <a:blip r:embed="rId2"/>
          <a:stretch>
            <a:fillRect/>
          </a:stretch>
        </p:blipFill>
        <p:spPr>
          <a:xfrm>
            <a:off x="3186433" y="2958440"/>
            <a:ext cx="5272645" cy="3899560"/>
          </a:xfrm>
          <a:prstGeom prst="rect">
            <a:avLst/>
          </a:prstGeom>
        </p:spPr>
      </p:pic>
      <p:sp>
        <p:nvSpPr>
          <p:cNvPr id="5" name="Rectangle 4">
            <a:extLst>
              <a:ext uri="{FF2B5EF4-FFF2-40B4-BE49-F238E27FC236}">
                <a16:creationId xmlns:a16="http://schemas.microsoft.com/office/drawing/2014/main" id="{CCC8E683-6955-5D44-9D57-A7EEFCE41FCD}"/>
              </a:ext>
            </a:extLst>
          </p:cNvPr>
          <p:cNvSpPr/>
          <p:nvPr/>
        </p:nvSpPr>
        <p:spPr>
          <a:xfrm>
            <a:off x="5902034" y="2169675"/>
            <a:ext cx="4184287" cy="369332"/>
          </a:xfrm>
          <a:prstGeom prst="rect">
            <a:avLst/>
          </a:prstGeom>
        </p:spPr>
        <p:txBody>
          <a:bodyPr wrap="none">
            <a:spAutoFit/>
          </a:bodyPr>
          <a:lstStyle/>
          <a:p>
            <a:r>
              <a:rPr lang="en-US" dirty="0">
                <a:solidFill>
                  <a:srgbClr val="002060"/>
                </a:solidFill>
              </a:rPr>
              <a:t>Image Source: </a:t>
            </a:r>
            <a:r>
              <a:rPr lang="en-US" dirty="0">
                <a:solidFill>
                  <a:srgbClr val="7030A0"/>
                </a:solidFill>
              </a:rPr>
              <a:t>https://</a:t>
            </a:r>
            <a:r>
              <a:rPr lang="en-US" dirty="0" err="1">
                <a:solidFill>
                  <a:srgbClr val="7030A0"/>
                </a:solidFill>
              </a:rPr>
              <a:t>www.thoughtco.com</a:t>
            </a:r>
            <a:r>
              <a:rPr lang="en-US" dirty="0">
                <a:solidFill>
                  <a:srgbClr val="7030A0"/>
                </a:solidFill>
              </a:rPr>
              <a:t>/</a:t>
            </a:r>
          </a:p>
        </p:txBody>
      </p:sp>
      <p:sp>
        <p:nvSpPr>
          <p:cNvPr id="6" name="Right Brace 5">
            <a:extLst>
              <a:ext uri="{FF2B5EF4-FFF2-40B4-BE49-F238E27FC236}">
                <a16:creationId xmlns:a16="http://schemas.microsoft.com/office/drawing/2014/main" id="{9C9BEB9F-1FE8-4749-B67F-95EB9C8F60FA}"/>
              </a:ext>
            </a:extLst>
          </p:cNvPr>
          <p:cNvSpPr/>
          <p:nvPr/>
        </p:nvSpPr>
        <p:spPr>
          <a:xfrm>
            <a:off x="7813964" y="5070764"/>
            <a:ext cx="720000" cy="1476000"/>
          </a:xfrm>
          <a:prstGeom prst="rightBrace">
            <a:avLst/>
          </a:prstGeom>
          <a:ln w="22225">
            <a:solidFill>
              <a:srgbClr val="0787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5F2458-3828-954B-973A-B22695842F50}"/>
              </a:ext>
            </a:extLst>
          </p:cNvPr>
          <p:cNvSpPr/>
          <p:nvPr/>
        </p:nvSpPr>
        <p:spPr>
          <a:xfrm>
            <a:off x="8733134" y="5624098"/>
            <a:ext cx="843436" cy="369332"/>
          </a:xfrm>
          <a:prstGeom prst="rect">
            <a:avLst/>
          </a:prstGeom>
        </p:spPr>
        <p:txBody>
          <a:bodyPr wrap="none">
            <a:spAutoFit/>
          </a:bodyPr>
          <a:lstStyle/>
          <a:p>
            <a:r>
              <a:rPr lang="en-US" dirty="0">
                <a:solidFill>
                  <a:srgbClr val="002060"/>
                </a:solidFill>
              </a:rPr>
              <a:t>Level 1</a:t>
            </a:r>
            <a:endParaRPr lang="en-US" dirty="0"/>
          </a:p>
        </p:txBody>
      </p:sp>
      <p:sp>
        <p:nvSpPr>
          <p:cNvPr id="10" name="Left Brace 9">
            <a:extLst>
              <a:ext uri="{FF2B5EF4-FFF2-40B4-BE49-F238E27FC236}">
                <a16:creationId xmlns:a16="http://schemas.microsoft.com/office/drawing/2014/main" id="{3C7326DB-016A-6F4A-BDFA-19AB66FDBFDD}"/>
              </a:ext>
            </a:extLst>
          </p:cNvPr>
          <p:cNvSpPr/>
          <p:nvPr/>
        </p:nvSpPr>
        <p:spPr>
          <a:xfrm>
            <a:off x="2828925" y="3086100"/>
            <a:ext cx="614363" cy="1596726"/>
          </a:xfrm>
          <a:prstGeom prst="leftBrace">
            <a:avLst/>
          </a:prstGeom>
          <a:ln w="25400">
            <a:solidFill>
              <a:srgbClr val="0787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838F10B1-0F12-BE4A-A0C9-539A7B9B0A79}"/>
              </a:ext>
            </a:extLst>
          </p:cNvPr>
          <p:cNvSpPr/>
          <p:nvPr/>
        </p:nvSpPr>
        <p:spPr>
          <a:xfrm>
            <a:off x="1985489" y="3712220"/>
            <a:ext cx="843436" cy="369332"/>
          </a:xfrm>
          <a:prstGeom prst="rect">
            <a:avLst/>
          </a:prstGeom>
        </p:spPr>
        <p:txBody>
          <a:bodyPr wrap="none">
            <a:spAutoFit/>
          </a:bodyPr>
          <a:lstStyle/>
          <a:p>
            <a:r>
              <a:rPr lang="en-US" dirty="0">
                <a:solidFill>
                  <a:srgbClr val="002060"/>
                </a:solidFill>
              </a:rPr>
              <a:t>Level 2</a:t>
            </a:r>
            <a:endParaRPr lang="en-US" dirty="0"/>
          </a:p>
        </p:txBody>
      </p:sp>
      <p:sp>
        <p:nvSpPr>
          <p:cNvPr id="12" name="Right Brace 11">
            <a:extLst>
              <a:ext uri="{FF2B5EF4-FFF2-40B4-BE49-F238E27FC236}">
                <a16:creationId xmlns:a16="http://schemas.microsoft.com/office/drawing/2014/main" id="{11759752-44B7-D740-8C42-D6B01E1911EA}"/>
              </a:ext>
            </a:extLst>
          </p:cNvPr>
          <p:cNvSpPr/>
          <p:nvPr/>
        </p:nvSpPr>
        <p:spPr>
          <a:xfrm rot="16200000">
            <a:off x="6804892" y="1867975"/>
            <a:ext cx="557215" cy="2180929"/>
          </a:xfrm>
          <a:prstGeom prst="rightBrace">
            <a:avLst/>
          </a:prstGeom>
          <a:ln w="25400">
            <a:solidFill>
              <a:srgbClr val="0787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D8C9678-E61B-D04F-AB88-B37FD5D0C820}"/>
              </a:ext>
            </a:extLst>
          </p:cNvPr>
          <p:cNvSpPr/>
          <p:nvPr/>
        </p:nvSpPr>
        <p:spPr>
          <a:xfrm>
            <a:off x="8037360" y="2634470"/>
            <a:ext cx="843436" cy="369332"/>
          </a:xfrm>
          <a:prstGeom prst="rect">
            <a:avLst/>
          </a:prstGeom>
        </p:spPr>
        <p:txBody>
          <a:bodyPr wrap="none">
            <a:spAutoFit/>
          </a:bodyPr>
          <a:lstStyle/>
          <a:p>
            <a:r>
              <a:rPr lang="en-US" dirty="0">
                <a:solidFill>
                  <a:srgbClr val="002060"/>
                </a:solidFill>
              </a:rPr>
              <a:t>Level 3</a:t>
            </a:r>
            <a:endParaRPr lang="en-US" dirty="0"/>
          </a:p>
        </p:txBody>
      </p:sp>
    </p:spTree>
    <p:extLst>
      <p:ext uri="{BB962C8B-B14F-4D97-AF65-F5344CB8AC3E}">
        <p14:creationId xmlns:p14="http://schemas.microsoft.com/office/powerpoint/2010/main" val="300411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2000"/>
                                        <p:tgtEl>
                                          <p:spTgt spid="12"/>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heel(1)">
                                      <p:cBhvr>
                                        <p:cTn id="2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81B9-99A9-9D4B-8D8D-9E9F815CAF3C}"/>
              </a:ext>
            </a:extLst>
          </p:cNvPr>
          <p:cNvSpPr>
            <a:spLocks noGrp="1"/>
          </p:cNvSpPr>
          <p:nvPr>
            <p:ph type="title"/>
          </p:nvPr>
        </p:nvSpPr>
        <p:spPr/>
        <p:txBody>
          <a:bodyPr/>
          <a:lstStyle/>
          <a:p>
            <a:r>
              <a:rPr lang="en-US" dirty="0"/>
              <a:t>Learning assessment</a:t>
            </a:r>
          </a:p>
        </p:txBody>
      </p:sp>
      <p:pic>
        <p:nvPicPr>
          <p:cNvPr id="4" name="Picture 3">
            <a:extLst>
              <a:ext uri="{FF2B5EF4-FFF2-40B4-BE49-F238E27FC236}">
                <a16:creationId xmlns:a16="http://schemas.microsoft.com/office/drawing/2014/main" id="{DD58B3ED-1ED2-A045-A42C-B7059F777414}"/>
              </a:ext>
            </a:extLst>
          </p:cNvPr>
          <p:cNvPicPr>
            <a:picLocks noChangeAspect="1"/>
          </p:cNvPicPr>
          <p:nvPr/>
        </p:nvPicPr>
        <p:blipFill>
          <a:blip r:embed="rId2"/>
          <a:stretch>
            <a:fillRect/>
          </a:stretch>
        </p:blipFill>
        <p:spPr>
          <a:xfrm>
            <a:off x="241300" y="2638043"/>
            <a:ext cx="11599084" cy="1976819"/>
          </a:xfrm>
          <a:prstGeom prst="rect">
            <a:avLst/>
          </a:prstGeom>
        </p:spPr>
      </p:pic>
      <p:sp>
        <p:nvSpPr>
          <p:cNvPr id="7" name="Content Placeholder 6">
            <a:extLst>
              <a:ext uri="{FF2B5EF4-FFF2-40B4-BE49-F238E27FC236}">
                <a16:creationId xmlns:a16="http://schemas.microsoft.com/office/drawing/2014/main" id="{280F8546-7C13-D34D-9A52-43244B89A1AE}"/>
              </a:ext>
            </a:extLst>
          </p:cNvPr>
          <p:cNvSpPr>
            <a:spLocks noGrp="1"/>
          </p:cNvSpPr>
          <p:nvPr>
            <p:ph idx="1"/>
          </p:nvPr>
        </p:nvSpPr>
        <p:spPr>
          <a:xfrm>
            <a:off x="2231136" y="4713898"/>
            <a:ext cx="7729728" cy="1886927"/>
          </a:xfrm>
        </p:spPr>
        <p:txBody>
          <a:bodyPr>
            <a:normAutofit/>
          </a:bodyPr>
          <a:lstStyle/>
          <a:p>
            <a:r>
              <a:rPr lang="en-US" dirty="0"/>
              <a:t>Assignment </a:t>
            </a:r>
          </a:p>
          <a:p>
            <a:pPr lvl="1"/>
            <a:r>
              <a:rPr lang="en-US" dirty="0"/>
              <a:t>Individual	-  Submit in GCR</a:t>
            </a:r>
          </a:p>
          <a:p>
            <a:pPr lvl="1"/>
            <a:r>
              <a:rPr lang="en-US" dirty="0"/>
              <a:t>Group	- In class</a:t>
            </a:r>
          </a:p>
          <a:p>
            <a:r>
              <a:rPr lang="en-US" dirty="0"/>
              <a:t>Self Study followed by Quiz</a:t>
            </a:r>
          </a:p>
        </p:txBody>
      </p:sp>
    </p:spTree>
    <p:extLst>
      <p:ext uri="{BB962C8B-B14F-4D97-AF65-F5344CB8AC3E}">
        <p14:creationId xmlns:p14="http://schemas.microsoft.com/office/powerpoint/2010/main" val="837280190"/>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{EC76A704-09DE-484E-A11D-D2F47AEC6868}tf10001120</Template>
  <TotalTime>9747</TotalTime>
  <Words>7635</Words>
  <Application>Microsoft Office PowerPoint</Application>
  <PresentationFormat>Widescreen</PresentationFormat>
  <Paragraphs>1133</Paragraphs>
  <Slides>77</Slides>
  <Notes>7</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Parcel</vt:lpstr>
      <vt:lpstr>Computational Logic unit 1</vt:lpstr>
      <vt:lpstr>blooms taxonomy</vt:lpstr>
      <vt:lpstr>Overview of the course</vt:lpstr>
      <vt:lpstr>Learning resources</vt:lpstr>
      <vt:lpstr>PowerPoint Presentation</vt:lpstr>
      <vt:lpstr>PowerPoint Presentation</vt:lpstr>
      <vt:lpstr>Graduate Outcomes</vt:lpstr>
      <vt:lpstr>Learning level</vt:lpstr>
      <vt:lpstr>Learning assessment</vt:lpstr>
      <vt:lpstr>introduction</vt:lpstr>
      <vt:lpstr>TOPICS</vt:lpstr>
      <vt:lpstr>logic</vt:lpstr>
      <vt:lpstr>Applications for computers</vt:lpstr>
      <vt:lpstr>Computational logic</vt:lpstr>
      <vt:lpstr>Logics of interest</vt:lpstr>
      <vt:lpstr>Arguments</vt:lpstr>
      <vt:lpstr>terminologies</vt:lpstr>
      <vt:lpstr>Arguments</vt:lpstr>
      <vt:lpstr>Arguments - Examples</vt:lpstr>
      <vt:lpstr>Identifying arguments</vt:lpstr>
      <vt:lpstr>Are these arguments?</vt:lpstr>
      <vt:lpstr>terminologies</vt:lpstr>
      <vt:lpstr>Propositions</vt:lpstr>
      <vt:lpstr>Proposition logic</vt:lpstr>
      <vt:lpstr>components</vt:lpstr>
      <vt:lpstr> RULES</vt:lpstr>
      <vt:lpstr>Defining propositions</vt:lpstr>
      <vt:lpstr>Check for well formedness</vt:lpstr>
      <vt:lpstr>proposition formula</vt:lpstr>
      <vt:lpstr>PARSE TREE</vt:lpstr>
      <vt:lpstr>PowerPoint Presentation</vt:lpstr>
      <vt:lpstr>Parse Tree</vt:lpstr>
      <vt:lpstr>PropDet</vt:lpstr>
      <vt:lpstr>PowerPoint Presentation</vt:lpstr>
      <vt:lpstr>PowerPoint Presentation</vt:lpstr>
      <vt:lpstr>Exercise</vt:lpstr>
      <vt:lpstr>Unique Parsing</vt:lpstr>
      <vt:lpstr>Sub-proposition</vt:lpstr>
      <vt:lpstr>Precedence rules</vt:lpstr>
      <vt:lpstr>Precedence rules</vt:lpstr>
      <vt:lpstr>Truth tables for connectors</vt:lpstr>
      <vt:lpstr>Tautology</vt:lpstr>
      <vt:lpstr>Check for tautology</vt:lpstr>
      <vt:lpstr>Proposition logic</vt:lpstr>
      <vt:lpstr>TERMINOLOGIES</vt:lpstr>
      <vt:lpstr>semantics</vt:lpstr>
      <vt:lpstr>Truth Assignment &amp; valuation</vt:lpstr>
      <vt:lpstr>Valuation – truth table</vt:lpstr>
      <vt:lpstr>Valuation – parse tree</vt:lpstr>
      <vt:lpstr>exercise</vt:lpstr>
      <vt:lpstr>EXERCISE</vt:lpstr>
      <vt:lpstr>Model</vt:lpstr>
      <vt:lpstr>representations</vt:lpstr>
      <vt:lpstr>representations</vt:lpstr>
      <vt:lpstr>Terminologies</vt:lpstr>
      <vt:lpstr>Terminologies</vt:lpstr>
      <vt:lpstr>Example</vt:lpstr>
      <vt:lpstr>Truth table</vt:lpstr>
      <vt:lpstr>definitions</vt:lpstr>
      <vt:lpstr>theorems</vt:lpstr>
      <vt:lpstr>Meta Theorems</vt:lpstr>
      <vt:lpstr>Meta Theorems</vt:lpstr>
      <vt:lpstr>Equivalence substitution</vt:lpstr>
      <vt:lpstr>Paradoxes of Material Implication</vt:lpstr>
      <vt:lpstr>Laws of replacement </vt:lpstr>
      <vt:lpstr>Laws of replacement </vt:lpstr>
      <vt:lpstr>Laws of replacement </vt:lpstr>
      <vt:lpstr>Laws of replacement </vt:lpstr>
      <vt:lpstr>Laws of replacement </vt:lpstr>
      <vt:lpstr>Often used laws </vt:lpstr>
      <vt:lpstr>(p → (q → r)) → ((p → q) → (p → r))</vt:lpstr>
      <vt:lpstr>((p → q) → (p → r)) ∧ ¬(p → (q → r))</vt:lpstr>
      <vt:lpstr>exercises</vt:lpstr>
      <vt:lpstr>Express the following as natural English sentences</vt:lpstr>
      <vt:lpstr>Formalise the following in terms of atomic propositions </vt:lpstr>
      <vt:lpstr>Check if the given formulae are tautologies/contradictions/ contingent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Logic</dc:title>
  <dc:creator>Vijaya Kalavakond</dc:creator>
  <cp:lastModifiedBy>Unknown User</cp:lastModifiedBy>
  <cp:revision>125</cp:revision>
  <dcterms:created xsi:type="dcterms:W3CDTF">2020-07-30T02:50:08Z</dcterms:created>
  <dcterms:modified xsi:type="dcterms:W3CDTF">2022-04-23T02:11:03Z</dcterms:modified>
</cp:coreProperties>
</file>